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105"/>
  </p:notesMasterIdLst>
  <p:handoutMasterIdLst>
    <p:handoutMasterId r:id="rId106"/>
  </p:handoutMasterIdLst>
  <p:sldIdLst>
    <p:sldId id="316" r:id="rId5"/>
    <p:sldId id="340" r:id="rId6"/>
    <p:sldId id="504" r:id="rId7"/>
    <p:sldId id="652" r:id="rId8"/>
    <p:sldId id="653" r:id="rId9"/>
    <p:sldId id="654" r:id="rId10"/>
    <p:sldId id="655" r:id="rId11"/>
    <p:sldId id="656" r:id="rId12"/>
    <p:sldId id="657" r:id="rId13"/>
    <p:sldId id="658" r:id="rId14"/>
    <p:sldId id="659" r:id="rId15"/>
    <p:sldId id="660" r:id="rId16"/>
    <p:sldId id="661" r:id="rId17"/>
    <p:sldId id="662" r:id="rId18"/>
    <p:sldId id="666" r:id="rId19"/>
    <p:sldId id="663" r:id="rId20"/>
    <p:sldId id="664" r:id="rId21"/>
    <p:sldId id="665" r:id="rId22"/>
    <p:sldId id="667" r:id="rId23"/>
    <p:sldId id="668" r:id="rId24"/>
    <p:sldId id="669" r:id="rId25"/>
    <p:sldId id="670" r:id="rId26"/>
    <p:sldId id="671" r:id="rId27"/>
    <p:sldId id="672" r:id="rId28"/>
    <p:sldId id="673" r:id="rId29"/>
    <p:sldId id="674" r:id="rId30"/>
    <p:sldId id="675" r:id="rId31"/>
    <p:sldId id="676" r:id="rId32"/>
    <p:sldId id="677" r:id="rId33"/>
    <p:sldId id="678" r:id="rId34"/>
    <p:sldId id="681" r:id="rId35"/>
    <p:sldId id="679" r:id="rId36"/>
    <p:sldId id="680" r:id="rId37"/>
    <p:sldId id="682" r:id="rId38"/>
    <p:sldId id="644" r:id="rId39"/>
    <p:sldId id="645" r:id="rId40"/>
    <p:sldId id="646" r:id="rId41"/>
    <p:sldId id="647" r:id="rId42"/>
    <p:sldId id="648" r:id="rId43"/>
    <p:sldId id="683" r:id="rId44"/>
    <p:sldId id="684" r:id="rId45"/>
    <p:sldId id="685" r:id="rId46"/>
    <p:sldId id="686" r:id="rId47"/>
    <p:sldId id="687" r:id="rId48"/>
    <p:sldId id="688" r:id="rId49"/>
    <p:sldId id="689" r:id="rId50"/>
    <p:sldId id="690" r:id="rId51"/>
    <p:sldId id="608" r:id="rId52"/>
    <p:sldId id="609" r:id="rId53"/>
    <p:sldId id="610" r:id="rId54"/>
    <p:sldId id="611" r:id="rId55"/>
    <p:sldId id="612" r:id="rId56"/>
    <p:sldId id="613" r:id="rId57"/>
    <p:sldId id="614" r:id="rId58"/>
    <p:sldId id="691" r:id="rId59"/>
    <p:sldId id="692" r:id="rId60"/>
    <p:sldId id="693" r:id="rId61"/>
    <p:sldId id="694" r:id="rId62"/>
    <p:sldId id="695" r:id="rId63"/>
    <p:sldId id="696" r:id="rId64"/>
    <p:sldId id="697" r:id="rId65"/>
    <p:sldId id="698" r:id="rId66"/>
    <p:sldId id="699" r:id="rId67"/>
    <p:sldId id="700" r:id="rId68"/>
    <p:sldId id="701" r:id="rId69"/>
    <p:sldId id="702" r:id="rId70"/>
    <p:sldId id="703" r:id="rId71"/>
    <p:sldId id="615" r:id="rId72"/>
    <p:sldId id="616" r:id="rId73"/>
    <p:sldId id="617" r:id="rId74"/>
    <p:sldId id="618" r:id="rId75"/>
    <p:sldId id="619" r:id="rId76"/>
    <p:sldId id="620" r:id="rId77"/>
    <p:sldId id="621" r:id="rId78"/>
    <p:sldId id="622" r:id="rId79"/>
    <p:sldId id="623" r:id="rId80"/>
    <p:sldId id="624" r:id="rId81"/>
    <p:sldId id="625" r:id="rId82"/>
    <p:sldId id="626" r:id="rId83"/>
    <p:sldId id="631" r:id="rId84"/>
    <p:sldId id="630" r:id="rId85"/>
    <p:sldId id="632" r:id="rId86"/>
    <p:sldId id="627" r:id="rId87"/>
    <p:sldId id="628" r:id="rId88"/>
    <p:sldId id="629" r:id="rId89"/>
    <p:sldId id="633" r:id="rId90"/>
    <p:sldId id="634" r:id="rId91"/>
    <p:sldId id="635" r:id="rId92"/>
    <p:sldId id="636" r:id="rId93"/>
    <p:sldId id="637" r:id="rId94"/>
    <p:sldId id="638" r:id="rId95"/>
    <p:sldId id="639" r:id="rId96"/>
    <p:sldId id="640" r:id="rId97"/>
    <p:sldId id="641" r:id="rId98"/>
    <p:sldId id="642" r:id="rId99"/>
    <p:sldId id="643" r:id="rId100"/>
    <p:sldId id="650" r:id="rId101"/>
    <p:sldId id="651" r:id="rId102"/>
    <p:sldId id="649" r:id="rId103"/>
    <p:sldId id="339" r:id="rId104"/>
  </p:sldIdLst>
  <p:sldSz cx="9144000" cy="6858000" type="screen4x3"/>
  <p:notesSz cx="6858000" cy="9144000"/>
  <p:custDataLst>
    <p:tags r:id="rId107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">
          <p15:clr>
            <a:srgbClr val="A4A3A4"/>
          </p15:clr>
        </p15:guide>
        <p15:guide id="2" orient="horz" pos="4043">
          <p15:clr>
            <a:srgbClr val="A4A3A4"/>
          </p15:clr>
        </p15:guide>
        <p15:guide id="3" orient="horz" pos="2387">
          <p15:clr>
            <a:srgbClr val="A4A3A4"/>
          </p15:clr>
        </p15:guide>
        <p15:guide id="4" orient="horz" pos="4233">
          <p15:clr>
            <a:srgbClr val="A4A3A4"/>
          </p15:clr>
        </p15:guide>
        <p15:guide id="5" orient="horz" pos="924">
          <p15:clr>
            <a:srgbClr val="A4A3A4"/>
          </p15:clr>
        </p15:guide>
        <p15:guide id="6" orient="horz" pos="736">
          <p15:clr>
            <a:srgbClr val="A4A3A4"/>
          </p15:clr>
        </p15:guide>
        <p15:guide id="7" orient="horz" pos="2882">
          <p15:clr>
            <a:srgbClr val="A4A3A4"/>
          </p15:clr>
        </p15:guide>
        <p15:guide id="8" orient="horz" pos="560">
          <p15:clr>
            <a:srgbClr val="A4A3A4"/>
          </p15:clr>
        </p15:guide>
        <p15:guide id="9" pos="2880">
          <p15:clr>
            <a:srgbClr val="A4A3A4"/>
          </p15:clr>
        </p15:guide>
        <p15:guide id="10" pos="280">
          <p15:clr>
            <a:srgbClr val="A4A3A4"/>
          </p15:clr>
        </p15:guide>
        <p15:guide id="11" pos="5501">
          <p15:clr>
            <a:srgbClr val="A4A3A4"/>
          </p15:clr>
        </p15:guide>
        <p15:guide id="12" pos="2824">
          <p15:clr>
            <a:srgbClr val="A4A3A4"/>
          </p15:clr>
        </p15:guide>
        <p15:guide id="13" pos="2936">
          <p15:clr>
            <a:srgbClr val="A4A3A4"/>
          </p15:clr>
        </p15:guide>
        <p15:guide id="14" pos="4172">
          <p15:clr>
            <a:srgbClr val="A4A3A4"/>
          </p15:clr>
        </p15:guide>
        <p15:guide id="15" pos="158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ndyJ" initials="JB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992222"/>
    <a:srgbClr val="00BBEE"/>
    <a:srgbClr val="7F7F7F"/>
    <a:srgbClr val="666666"/>
    <a:srgbClr val="FF0000"/>
    <a:srgbClr val="EDCAED"/>
    <a:srgbClr val="C85FC8"/>
    <a:srgbClr val="722772"/>
    <a:srgbClr val="869E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301B821-A1FF-4177-AEE7-76D212191A0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26" autoAdjust="0"/>
    <p:restoredTop sz="95226" autoAdjust="0"/>
  </p:normalViewPr>
  <p:slideViewPr>
    <p:cSldViewPr snapToObjects="1" showGuides="1">
      <p:cViewPr varScale="1">
        <p:scale>
          <a:sx n="78" d="100"/>
          <a:sy n="78" d="100"/>
        </p:scale>
        <p:origin x="1622" y="91"/>
      </p:cViewPr>
      <p:guideLst>
        <p:guide orient="horz" pos="5"/>
        <p:guide orient="horz" pos="4043"/>
        <p:guide orient="horz" pos="2387"/>
        <p:guide orient="horz" pos="4233"/>
        <p:guide orient="horz" pos="924"/>
        <p:guide orient="horz" pos="736"/>
        <p:guide orient="horz" pos="2882"/>
        <p:guide orient="horz" pos="560"/>
        <p:guide pos="2880"/>
        <p:guide pos="280"/>
        <p:guide pos="5501"/>
        <p:guide pos="2824"/>
        <p:guide pos="2936"/>
        <p:guide pos="4172"/>
        <p:guide pos="1585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Objects="1" showGuides="1">
      <p:cViewPr varScale="1">
        <p:scale>
          <a:sx n="67" d="100"/>
          <a:sy n="67" d="100"/>
        </p:scale>
        <p:origin x="-2796" y="-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12" Type="http://schemas.openxmlformats.org/officeDocument/2006/relationships/tableStyles" Target="tableStyles.xml"/><Relationship Id="rId16" Type="http://schemas.openxmlformats.org/officeDocument/2006/relationships/slide" Target="slides/slide12.xml"/><Relationship Id="rId107" Type="http://schemas.openxmlformats.org/officeDocument/2006/relationships/tags" Target="tags/tag1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08" Type="http://schemas.openxmlformats.org/officeDocument/2006/relationships/commentAuthors" Target="commentAuthors.xml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6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presProps" Target="presProps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viewProps" Target="viewProps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8FA3CA-5725-4BA7-A851-72A62AC5A8EE}" type="datetimeFigureOut">
              <a:rPr lang="en-CA" smtClean="0"/>
              <a:pPr/>
              <a:t>2024-11-16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873CA4-7EF9-467F-99BD-6DDCB9451CF6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7547035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B58700-9FA2-48CE-AC88-D71D45EB490A}" type="datetimeFigureOut">
              <a:rPr lang="en-US" smtClean="0"/>
              <a:pPr/>
              <a:t>11/16/2024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9BC4E5-2BC1-4F43-85DD-A1B8F74CB7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0042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Black Signa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swf_photo2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458788" y="544531"/>
            <a:ext cx="4811856" cy="1854206"/>
          </a:xfrm>
        </p:spPr>
        <p:txBody>
          <a:bodyPr anchor="b" anchorCtr="0">
            <a:noAutofit/>
          </a:bodyPr>
          <a:lstStyle>
            <a:lvl1pPr marL="0" indent="0">
              <a:lnSpc>
                <a:spcPts val="3900"/>
              </a:lnSpc>
              <a:spcBef>
                <a:spcPts val="0"/>
              </a:spcBef>
              <a:spcAft>
                <a:spcPts val="0"/>
              </a:spcAft>
              <a:buNone/>
              <a:defRPr sz="3600" baseline="0">
                <a:solidFill>
                  <a:schemeClr val="accent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900">
                <a:solidFill>
                  <a:schemeClr val="bg1"/>
                </a:solidFill>
              </a:defRPr>
            </a:lvl2pPr>
            <a:lvl3pPr marL="468000" indent="0">
              <a:buNone/>
              <a:defRPr/>
            </a:lvl3pPr>
          </a:lstStyle>
          <a:p>
            <a:pPr lvl="0"/>
            <a:r>
              <a:rPr lang="en-US" dirty="0"/>
              <a:t>Master Title Slide Headline</a:t>
            </a:r>
          </a:p>
        </p:txBody>
      </p:sp>
      <p:grpSp>
        <p:nvGrpSpPr>
          <p:cNvPr id="4" name="Group 3"/>
          <p:cNvGrpSpPr/>
          <p:nvPr userDrawn="1"/>
        </p:nvGrpSpPr>
        <p:grpSpPr>
          <a:xfrm>
            <a:off x="5701703" y="2274980"/>
            <a:ext cx="3074395" cy="2060440"/>
            <a:chOff x="5701703" y="682760"/>
            <a:chExt cx="3074395" cy="2060440"/>
          </a:xfrm>
        </p:grpSpPr>
        <p:sp>
          <p:nvSpPr>
            <p:cNvPr id="5" name="Freeform 4"/>
            <p:cNvSpPr/>
            <p:nvPr/>
          </p:nvSpPr>
          <p:spPr>
            <a:xfrm>
              <a:off x="6164291" y="682760"/>
              <a:ext cx="2013677" cy="2060440"/>
            </a:xfrm>
            <a:custGeom>
              <a:avLst/>
              <a:gdLst>
                <a:gd name="connsiteX0" fmla="*/ 0 w 4457700"/>
                <a:gd name="connsiteY0" fmla="*/ 0 h 4552950"/>
                <a:gd name="connsiteX1" fmla="*/ 4457700 w 4457700"/>
                <a:gd name="connsiteY1" fmla="*/ 1828800 h 4552950"/>
                <a:gd name="connsiteX2" fmla="*/ 4457700 w 4457700"/>
                <a:gd name="connsiteY2" fmla="*/ 2743200 h 4552950"/>
                <a:gd name="connsiteX3" fmla="*/ 0 w 4457700"/>
                <a:gd name="connsiteY3" fmla="*/ 4552950 h 4552950"/>
                <a:gd name="connsiteX4" fmla="*/ 0 w 4457700"/>
                <a:gd name="connsiteY4" fmla="*/ 3543300 h 4552950"/>
                <a:gd name="connsiteX5" fmla="*/ 3282950 w 4457700"/>
                <a:gd name="connsiteY5" fmla="*/ 2286000 h 4552950"/>
                <a:gd name="connsiteX6" fmla="*/ 0 w 4457700"/>
                <a:gd name="connsiteY6" fmla="*/ 1016000 h 4552950"/>
                <a:gd name="connsiteX7" fmla="*/ 0 w 4457700"/>
                <a:gd name="connsiteY7" fmla="*/ 0 h 4552950"/>
                <a:gd name="connsiteX0" fmla="*/ 0 w 4457700"/>
                <a:gd name="connsiteY0" fmla="*/ 0 h 4552950"/>
                <a:gd name="connsiteX1" fmla="*/ 4457700 w 4457700"/>
                <a:gd name="connsiteY1" fmla="*/ 1824037 h 4552950"/>
                <a:gd name="connsiteX2" fmla="*/ 4457700 w 4457700"/>
                <a:gd name="connsiteY2" fmla="*/ 2743200 h 4552950"/>
                <a:gd name="connsiteX3" fmla="*/ 0 w 4457700"/>
                <a:gd name="connsiteY3" fmla="*/ 4552950 h 4552950"/>
                <a:gd name="connsiteX4" fmla="*/ 0 w 4457700"/>
                <a:gd name="connsiteY4" fmla="*/ 3543300 h 4552950"/>
                <a:gd name="connsiteX5" fmla="*/ 3282950 w 4457700"/>
                <a:gd name="connsiteY5" fmla="*/ 2286000 h 4552950"/>
                <a:gd name="connsiteX6" fmla="*/ 0 w 4457700"/>
                <a:gd name="connsiteY6" fmla="*/ 1016000 h 4552950"/>
                <a:gd name="connsiteX7" fmla="*/ 0 w 4457700"/>
                <a:gd name="connsiteY7" fmla="*/ 0 h 4552950"/>
                <a:gd name="connsiteX0" fmla="*/ 0 w 4457700"/>
                <a:gd name="connsiteY0" fmla="*/ 0 h 4552950"/>
                <a:gd name="connsiteX1" fmla="*/ 4457700 w 4457700"/>
                <a:gd name="connsiteY1" fmla="*/ 1816893 h 4552950"/>
                <a:gd name="connsiteX2" fmla="*/ 4457700 w 4457700"/>
                <a:gd name="connsiteY2" fmla="*/ 2743200 h 4552950"/>
                <a:gd name="connsiteX3" fmla="*/ 0 w 4457700"/>
                <a:gd name="connsiteY3" fmla="*/ 4552950 h 4552950"/>
                <a:gd name="connsiteX4" fmla="*/ 0 w 4457700"/>
                <a:gd name="connsiteY4" fmla="*/ 3543300 h 4552950"/>
                <a:gd name="connsiteX5" fmla="*/ 3282950 w 4457700"/>
                <a:gd name="connsiteY5" fmla="*/ 2286000 h 4552950"/>
                <a:gd name="connsiteX6" fmla="*/ 0 w 4457700"/>
                <a:gd name="connsiteY6" fmla="*/ 1016000 h 4552950"/>
                <a:gd name="connsiteX7" fmla="*/ 0 w 4457700"/>
                <a:gd name="connsiteY7" fmla="*/ 0 h 4552950"/>
                <a:gd name="connsiteX0" fmla="*/ 0 w 4462462"/>
                <a:gd name="connsiteY0" fmla="*/ 0 h 4552950"/>
                <a:gd name="connsiteX1" fmla="*/ 4462462 w 4462462"/>
                <a:gd name="connsiteY1" fmla="*/ 1819275 h 4552950"/>
                <a:gd name="connsiteX2" fmla="*/ 4457700 w 4462462"/>
                <a:gd name="connsiteY2" fmla="*/ 2743200 h 4552950"/>
                <a:gd name="connsiteX3" fmla="*/ 0 w 4462462"/>
                <a:gd name="connsiteY3" fmla="*/ 4552950 h 4552950"/>
                <a:gd name="connsiteX4" fmla="*/ 0 w 4462462"/>
                <a:gd name="connsiteY4" fmla="*/ 3543300 h 4552950"/>
                <a:gd name="connsiteX5" fmla="*/ 3282950 w 4462462"/>
                <a:gd name="connsiteY5" fmla="*/ 2286000 h 4552950"/>
                <a:gd name="connsiteX6" fmla="*/ 0 w 4462462"/>
                <a:gd name="connsiteY6" fmla="*/ 1016000 h 4552950"/>
                <a:gd name="connsiteX7" fmla="*/ 0 w 4462462"/>
                <a:gd name="connsiteY7" fmla="*/ 0 h 4552950"/>
                <a:gd name="connsiteX0" fmla="*/ 0 w 4462921"/>
                <a:gd name="connsiteY0" fmla="*/ 0 h 4552950"/>
                <a:gd name="connsiteX1" fmla="*/ 4462462 w 4462921"/>
                <a:gd name="connsiteY1" fmla="*/ 1819275 h 4552950"/>
                <a:gd name="connsiteX2" fmla="*/ 4462463 w 4462921"/>
                <a:gd name="connsiteY2" fmla="*/ 2747962 h 4552950"/>
                <a:gd name="connsiteX3" fmla="*/ 0 w 4462921"/>
                <a:gd name="connsiteY3" fmla="*/ 4552950 h 4552950"/>
                <a:gd name="connsiteX4" fmla="*/ 0 w 4462921"/>
                <a:gd name="connsiteY4" fmla="*/ 3543300 h 4552950"/>
                <a:gd name="connsiteX5" fmla="*/ 3282950 w 4462921"/>
                <a:gd name="connsiteY5" fmla="*/ 2286000 h 4552950"/>
                <a:gd name="connsiteX6" fmla="*/ 0 w 4462921"/>
                <a:gd name="connsiteY6" fmla="*/ 1016000 h 4552950"/>
                <a:gd name="connsiteX7" fmla="*/ 0 w 4462921"/>
                <a:gd name="connsiteY7" fmla="*/ 0 h 4552950"/>
                <a:gd name="connsiteX0" fmla="*/ 0 w 4462921"/>
                <a:gd name="connsiteY0" fmla="*/ 0 h 4552950"/>
                <a:gd name="connsiteX1" fmla="*/ 4462462 w 4462921"/>
                <a:gd name="connsiteY1" fmla="*/ 1819275 h 4552950"/>
                <a:gd name="connsiteX2" fmla="*/ 4462463 w 4462921"/>
                <a:gd name="connsiteY2" fmla="*/ 2747962 h 4552950"/>
                <a:gd name="connsiteX3" fmla="*/ 0 w 4462921"/>
                <a:gd name="connsiteY3" fmla="*/ 4552950 h 4552950"/>
                <a:gd name="connsiteX4" fmla="*/ 0 w 4462921"/>
                <a:gd name="connsiteY4" fmla="*/ 3543300 h 4552950"/>
                <a:gd name="connsiteX5" fmla="*/ 3282950 w 4462921"/>
                <a:gd name="connsiteY5" fmla="*/ 2286000 h 4552950"/>
                <a:gd name="connsiteX6" fmla="*/ 0 w 4462921"/>
                <a:gd name="connsiteY6" fmla="*/ 1016000 h 4552950"/>
                <a:gd name="connsiteX7" fmla="*/ 0 w 4462921"/>
                <a:gd name="connsiteY7" fmla="*/ 0 h 4552950"/>
                <a:gd name="connsiteX0" fmla="*/ 0 w 4462921"/>
                <a:gd name="connsiteY0" fmla="*/ 0 h 4560094"/>
                <a:gd name="connsiteX1" fmla="*/ 4462462 w 4462921"/>
                <a:gd name="connsiteY1" fmla="*/ 1819275 h 4560094"/>
                <a:gd name="connsiteX2" fmla="*/ 4462463 w 4462921"/>
                <a:gd name="connsiteY2" fmla="*/ 2747962 h 4560094"/>
                <a:gd name="connsiteX3" fmla="*/ 2381 w 4462921"/>
                <a:gd name="connsiteY3" fmla="*/ 4560094 h 4560094"/>
                <a:gd name="connsiteX4" fmla="*/ 0 w 4462921"/>
                <a:gd name="connsiteY4" fmla="*/ 3543300 h 4560094"/>
                <a:gd name="connsiteX5" fmla="*/ 3282950 w 4462921"/>
                <a:gd name="connsiteY5" fmla="*/ 2286000 h 4560094"/>
                <a:gd name="connsiteX6" fmla="*/ 0 w 4462921"/>
                <a:gd name="connsiteY6" fmla="*/ 1016000 h 4560094"/>
                <a:gd name="connsiteX7" fmla="*/ 0 w 4462921"/>
                <a:gd name="connsiteY7" fmla="*/ 0 h 4560094"/>
                <a:gd name="connsiteX0" fmla="*/ 0 w 4462921"/>
                <a:gd name="connsiteY0" fmla="*/ 0 h 4560094"/>
                <a:gd name="connsiteX1" fmla="*/ 4462462 w 4462921"/>
                <a:gd name="connsiteY1" fmla="*/ 1819275 h 4560094"/>
                <a:gd name="connsiteX2" fmla="*/ 4462463 w 4462921"/>
                <a:gd name="connsiteY2" fmla="*/ 2747962 h 4560094"/>
                <a:gd name="connsiteX3" fmla="*/ 2381 w 4462921"/>
                <a:gd name="connsiteY3" fmla="*/ 4560094 h 4560094"/>
                <a:gd name="connsiteX4" fmla="*/ 0 w 4462921"/>
                <a:gd name="connsiteY4" fmla="*/ 3543300 h 4560094"/>
                <a:gd name="connsiteX5" fmla="*/ 3275807 w 4462921"/>
                <a:gd name="connsiteY5" fmla="*/ 2286000 h 4560094"/>
                <a:gd name="connsiteX6" fmla="*/ 0 w 4462921"/>
                <a:gd name="connsiteY6" fmla="*/ 1016000 h 4560094"/>
                <a:gd name="connsiteX7" fmla="*/ 0 w 4462921"/>
                <a:gd name="connsiteY7" fmla="*/ 0 h 4560094"/>
                <a:gd name="connsiteX0" fmla="*/ 0 w 4462921"/>
                <a:gd name="connsiteY0" fmla="*/ 0 h 4557713"/>
                <a:gd name="connsiteX1" fmla="*/ 4462462 w 4462921"/>
                <a:gd name="connsiteY1" fmla="*/ 1819275 h 4557713"/>
                <a:gd name="connsiteX2" fmla="*/ 4462463 w 4462921"/>
                <a:gd name="connsiteY2" fmla="*/ 2747962 h 4557713"/>
                <a:gd name="connsiteX3" fmla="*/ 2381 w 4462921"/>
                <a:gd name="connsiteY3" fmla="*/ 4557713 h 4557713"/>
                <a:gd name="connsiteX4" fmla="*/ 0 w 4462921"/>
                <a:gd name="connsiteY4" fmla="*/ 3543300 h 4557713"/>
                <a:gd name="connsiteX5" fmla="*/ 3275807 w 4462921"/>
                <a:gd name="connsiteY5" fmla="*/ 2286000 h 4557713"/>
                <a:gd name="connsiteX6" fmla="*/ 0 w 4462921"/>
                <a:gd name="connsiteY6" fmla="*/ 1016000 h 4557713"/>
                <a:gd name="connsiteX7" fmla="*/ 0 w 4462921"/>
                <a:gd name="connsiteY7" fmla="*/ 0 h 4557713"/>
                <a:gd name="connsiteX0" fmla="*/ 0 w 4462921"/>
                <a:gd name="connsiteY0" fmla="*/ 0 h 4562475"/>
                <a:gd name="connsiteX1" fmla="*/ 4462462 w 4462921"/>
                <a:gd name="connsiteY1" fmla="*/ 1819275 h 4562475"/>
                <a:gd name="connsiteX2" fmla="*/ 4462463 w 4462921"/>
                <a:gd name="connsiteY2" fmla="*/ 2747962 h 4562475"/>
                <a:gd name="connsiteX3" fmla="*/ 2381 w 4462921"/>
                <a:gd name="connsiteY3" fmla="*/ 4562475 h 4562475"/>
                <a:gd name="connsiteX4" fmla="*/ 0 w 4462921"/>
                <a:gd name="connsiteY4" fmla="*/ 3543300 h 4562475"/>
                <a:gd name="connsiteX5" fmla="*/ 3275807 w 4462921"/>
                <a:gd name="connsiteY5" fmla="*/ 2286000 h 4562475"/>
                <a:gd name="connsiteX6" fmla="*/ 0 w 4462921"/>
                <a:gd name="connsiteY6" fmla="*/ 1016000 h 4562475"/>
                <a:gd name="connsiteX7" fmla="*/ 0 w 4462921"/>
                <a:gd name="connsiteY7" fmla="*/ 0 h 4562475"/>
                <a:gd name="connsiteX0" fmla="*/ 2486 w 4465407"/>
                <a:gd name="connsiteY0" fmla="*/ 0 h 4564856"/>
                <a:gd name="connsiteX1" fmla="*/ 4464948 w 4465407"/>
                <a:gd name="connsiteY1" fmla="*/ 1819275 h 4564856"/>
                <a:gd name="connsiteX2" fmla="*/ 4464949 w 4465407"/>
                <a:gd name="connsiteY2" fmla="*/ 2747962 h 4564856"/>
                <a:gd name="connsiteX3" fmla="*/ 105 w 4465407"/>
                <a:gd name="connsiteY3" fmla="*/ 4564856 h 4564856"/>
                <a:gd name="connsiteX4" fmla="*/ 2486 w 4465407"/>
                <a:gd name="connsiteY4" fmla="*/ 3543300 h 4564856"/>
                <a:gd name="connsiteX5" fmla="*/ 3278293 w 4465407"/>
                <a:gd name="connsiteY5" fmla="*/ 2286000 h 4564856"/>
                <a:gd name="connsiteX6" fmla="*/ 2486 w 4465407"/>
                <a:gd name="connsiteY6" fmla="*/ 1016000 h 4564856"/>
                <a:gd name="connsiteX7" fmla="*/ 2486 w 4465407"/>
                <a:gd name="connsiteY7" fmla="*/ 0 h 4564856"/>
                <a:gd name="connsiteX0" fmla="*/ 2610 w 4465531"/>
                <a:gd name="connsiteY0" fmla="*/ 0 h 4564856"/>
                <a:gd name="connsiteX1" fmla="*/ 4465072 w 4465531"/>
                <a:gd name="connsiteY1" fmla="*/ 1819275 h 4564856"/>
                <a:gd name="connsiteX2" fmla="*/ 4465073 w 4465531"/>
                <a:gd name="connsiteY2" fmla="*/ 2747962 h 4564856"/>
                <a:gd name="connsiteX3" fmla="*/ 229 w 4465531"/>
                <a:gd name="connsiteY3" fmla="*/ 4564856 h 4564856"/>
                <a:gd name="connsiteX4" fmla="*/ 228 w 4465531"/>
                <a:gd name="connsiteY4" fmla="*/ 3545681 h 4564856"/>
                <a:gd name="connsiteX5" fmla="*/ 3278417 w 4465531"/>
                <a:gd name="connsiteY5" fmla="*/ 2286000 h 4564856"/>
                <a:gd name="connsiteX6" fmla="*/ 2610 w 4465531"/>
                <a:gd name="connsiteY6" fmla="*/ 1016000 h 4564856"/>
                <a:gd name="connsiteX7" fmla="*/ 2610 w 4465531"/>
                <a:gd name="connsiteY7" fmla="*/ 0 h 4564856"/>
                <a:gd name="connsiteX0" fmla="*/ 2610 w 4465531"/>
                <a:gd name="connsiteY0" fmla="*/ 0 h 4564856"/>
                <a:gd name="connsiteX1" fmla="*/ 4465072 w 4465531"/>
                <a:gd name="connsiteY1" fmla="*/ 1819275 h 4564856"/>
                <a:gd name="connsiteX2" fmla="*/ 4465073 w 4465531"/>
                <a:gd name="connsiteY2" fmla="*/ 2750343 h 4564856"/>
                <a:gd name="connsiteX3" fmla="*/ 229 w 4465531"/>
                <a:gd name="connsiteY3" fmla="*/ 4564856 h 4564856"/>
                <a:gd name="connsiteX4" fmla="*/ 228 w 4465531"/>
                <a:gd name="connsiteY4" fmla="*/ 3545681 h 4564856"/>
                <a:gd name="connsiteX5" fmla="*/ 3278417 w 4465531"/>
                <a:gd name="connsiteY5" fmla="*/ 2286000 h 4564856"/>
                <a:gd name="connsiteX6" fmla="*/ 2610 w 4465531"/>
                <a:gd name="connsiteY6" fmla="*/ 1016000 h 4564856"/>
                <a:gd name="connsiteX7" fmla="*/ 2610 w 4465531"/>
                <a:gd name="connsiteY7" fmla="*/ 0 h 4564856"/>
                <a:gd name="connsiteX0" fmla="*/ 2610 w 4465531"/>
                <a:gd name="connsiteY0" fmla="*/ 0 h 4564856"/>
                <a:gd name="connsiteX1" fmla="*/ 4465072 w 4465531"/>
                <a:gd name="connsiteY1" fmla="*/ 1819275 h 4564856"/>
                <a:gd name="connsiteX2" fmla="*/ 4465073 w 4465531"/>
                <a:gd name="connsiteY2" fmla="*/ 2755106 h 4564856"/>
                <a:gd name="connsiteX3" fmla="*/ 229 w 4465531"/>
                <a:gd name="connsiteY3" fmla="*/ 4564856 h 4564856"/>
                <a:gd name="connsiteX4" fmla="*/ 228 w 4465531"/>
                <a:gd name="connsiteY4" fmla="*/ 3545681 h 4564856"/>
                <a:gd name="connsiteX5" fmla="*/ 3278417 w 4465531"/>
                <a:gd name="connsiteY5" fmla="*/ 2286000 h 4564856"/>
                <a:gd name="connsiteX6" fmla="*/ 2610 w 4465531"/>
                <a:gd name="connsiteY6" fmla="*/ 1016000 h 4564856"/>
                <a:gd name="connsiteX7" fmla="*/ 2610 w 4465531"/>
                <a:gd name="connsiteY7" fmla="*/ 0 h 4564856"/>
                <a:gd name="connsiteX0" fmla="*/ 2610 w 4467453"/>
                <a:gd name="connsiteY0" fmla="*/ 0 h 4564856"/>
                <a:gd name="connsiteX1" fmla="*/ 4467453 w 4467453"/>
                <a:gd name="connsiteY1" fmla="*/ 1816894 h 4564856"/>
                <a:gd name="connsiteX2" fmla="*/ 4465073 w 4467453"/>
                <a:gd name="connsiteY2" fmla="*/ 2755106 h 4564856"/>
                <a:gd name="connsiteX3" fmla="*/ 229 w 4467453"/>
                <a:gd name="connsiteY3" fmla="*/ 4564856 h 4564856"/>
                <a:gd name="connsiteX4" fmla="*/ 228 w 4467453"/>
                <a:gd name="connsiteY4" fmla="*/ 3545681 h 4564856"/>
                <a:gd name="connsiteX5" fmla="*/ 3278417 w 4467453"/>
                <a:gd name="connsiteY5" fmla="*/ 2286000 h 4564856"/>
                <a:gd name="connsiteX6" fmla="*/ 2610 w 4467453"/>
                <a:gd name="connsiteY6" fmla="*/ 1016000 h 4564856"/>
                <a:gd name="connsiteX7" fmla="*/ 2610 w 4467453"/>
                <a:gd name="connsiteY7" fmla="*/ 0 h 4564856"/>
                <a:gd name="connsiteX0" fmla="*/ 2610 w 4467453"/>
                <a:gd name="connsiteY0" fmla="*/ 0 h 4564856"/>
                <a:gd name="connsiteX1" fmla="*/ 4467453 w 4467453"/>
                <a:gd name="connsiteY1" fmla="*/ 1816894 h 4564856"/>
                <a:gd name="connsiteX2" fmla="*/ 4465073 w 4467453"/>
                <a:gd name="connsiteY2" fmla="*/ 2755106 h 4564856"/>
                <a:gd name="connsiteX3" fmla="*/ 229 w 4467453"/>
                <a:gd name="connsiteY3" fmla="*/ 4564856 h 4564856"/>
                <a:gd name="connsiteX4" fmla="*/ 228 w 4467453"/>
                <a:gd name="connsiteY4" fmla="*/ 3545681 h 4564856"/>
                <a:gd name="connsiteX5" fmla="*/ 3278417 w 4467453"/>
                <a:gd name="connsiteY5" fmla="*/ 2286000 h 4564856"/>
                <a:gd name="connsiteX6" fmla="*/ 2610 w 4467453"/>
                <a:gd name="connsiteY6" fmla="*/ 1020763 h 4564856"/>
                <a:gd name="connsiteX7" fmla="*/ 2610 w 4467453"/>
                <a:gd name="connsiteY7" fmla="*/ 0 h 4564856"/>
                <a:gd name="connsiteX0" fmla="*/ 2610 w 4467453"/>
                <a:gd name="connsiteY0" fmla="*/ 0 h 4564856"/>
                <a:gd name="connsiteX1" fmla="*/ 4467453 w 4467453"/>
                <a:gd name="connsiteY1" fmla="*/ 1816894 h 4564856"/>
                <a:gd name="connsiteX2" fmla="*/ 4465073 w 4467453"/>
                <a:gd name="connsiteY2" fmla="*/ 2755106 h 4564856"/>
                <a:gd name="connsiteX3" fmla="*/ 229 w 4467453"/>
                <a:gd name="connsiteY3" fmla="*/ 4564856 h 4564856"/>
                <a:gd name="connsiteX4" fmla="*/ 228 w 4467453"/>
                <a:gd name="connsiteY4" fmla="*/ 3545681 h 4564856"/>
                <a:gd name="connsiteX5" fmla="*/ 3271273 w 4467453"/>
                <a:gd name="connsiteY5" fmla="*/ 2288382 h 4564856"/>
                <a:gd name="connsiteX6" fmla="*/ 2610 w 4467453"/>
                <a:gd name="connsiteY6" fmla="*/ 1020763 h 4564856"/>
                <a:gd name="connsiteX7" fmla="*/ 2610 w 4467453"/>
                <a:gd name="connsiteY7" fmla="*/ 0 h 4564856"/>
                <a:gd name="connsiteX0" fmla="*/ 2610 w 4467453"/>
                <a:gd name="connsiteY0" fmla="*/ 0 h 4564856"/>
                <a:gd name="connsiteX1" fmla="*/ 4467453 w 4467453"/>
                <a:gd name="connsiteY1" fmla="*/ 1816894 h 4564856"/>
                <a:gd name="connsiteX2" fmla="*/ 4465073 w 4467453"/>
                <a:gd name="connsiteY2" fmla="*/ 2755106 h 4564856"/>
                <a:gd name="connsiteX3" fmla="*/ 229 w 4467453"/>
                <a:gd name="connsiteY3" fmla="*/ 4564856 h 4564856"/>
                <a:gd name="connsiteX4" fmla="*/ 228 w 4467453"/>
                <a:gd name="connsiteY4" fmla="*/ 3545681 h 4564856"/>
                <a:gd name="connsiteX5" fmla="*/ 3271273 w 4467453"/>
                <a:gd name="connsiteY5" fmla="*/ 2288382 h 4564856"/>
                <a:gd name="connsiteX6" fmla="*/ 2610 w 4467453"/>
                <a:gd name="connsiteY6" fmla="*/ 1020763 h 4564856"/>
                <a:gd name="connsiteX7" fmla="*/ 2610 w 4467453"/>
                <a:gd name="connsiteY7" fmla="*/ 0 h 4564856"/>
                <a:gd name="connsiteX0" fmla="*/ 2610 w 4465530"/>
                <a:gd name="connsiteY0" fmla="*/ 0 h 4564856"/>
                <a:gd name="connsiteX1" fmla="*/ 4465071 w 4465530"/>
                <a:gd name="connsiteY1" fmla="*/ 1819275 h 4564856"/>
                <a:gd name="connsiteX2" fmla="*/ 4465073 w 4465530"/>
                <a:gd name="connsiteY2" fmla="*/ 2755106 h 4564856"/>
                <a:gd name="connsiteX3" fmla="*/ 229 w 4465530"/>
                <a:gd name="connsiteY3" fmla="*/ 4564856 h 4564856"/>
                <a:gd name="connsiteX4" fmla="*/ 228 w 4465530"/>
                <a:gd name="connsiteY4" fmla="*/ 3545681 h 4564856"/>
                <a:gd name="connsiteX5" fmla="*/ 3271273 w 4465530"/>
                <a:gd name="connsiteY5" fmla="*/ 2288382 h 4564856"/>
                <a:gd name="connsiteX6" fmla="*/ 2610 w 4465530"/>
                <a:gd name="connsiteY6" fmla="*/ 1020763 h 4564856"/>
                <a:gd name="connsiteX7" fmla="*/ 2610 w 4465530"/>
                <a:gd name="connsiteY7" fmla="*/ 0 h 4564856"/>
                <a:gd name="connsiteX0" fmla="*/ 2610 w 4465530"/>
                <a:gd name="connsiteY0" fmla="*/ 0 h 4564856"/>
                <a:gd name="connsiteX1" fmla="*/ 4465071 w 4465530"/>
                <a:gd name="connsiteY1" fmla="*/ 1812131 h 4564856"/>
                <a:gd name="connsiteX2" fmla="*/ 4465073 w 4465530"/>
                <a:gd name="connsiteY2" fmla="*/ 2755106 h 4564856"/>
                <a:gd name="connsiteX3" fmla="*/ 229 w 4465530"/>
                <a:gd name="connsiteY3" fmla="*/ 4564856 h 4564856"/>
                <a:gd name="connsiteX4" fmla="*/ 228 w 4465530"/>
                <a:gd name="connsiteY4" fmla="*/ 3545681 h 4564856"/>
                <a:gd name="connsiteX5" fmla="*/ 3271273 w 4465530"/>
                <a:gd name="connsiteY5" fmla="*/ 2288382 h 4564856"/>
                <a:gd name="connsiteX6" fmla="*/ 2610 w 4465530"/>
                <a:gd name="connsiteY6" fmla="*/ 1020763 h 4564856"/>
                <a:gd name="connsiteX7" fmla="*/ 2610 w 4465530"/>
                <a:gd name="connsiteY7" fmla="*/ 0 h 4564856"/>
                <a:gd name="connsiteX0" fmla="*/ 2610 w 4465530"/>
                <a:gd name="connsiteY0" fmla="*/ 0 h 4564856"/>
                <a:gd name="connsiteX1" fmla="*/ 4465071 w 4465530"/>
                <a:gd name="connsiteY1" fmla="*/ 1812131 h 4564856"/>
                <a:gd name="connsiteX2" fmla="*/ 4465073 w 4465530"/>
                <a:gd name="connsiteY2" fmla="*/ 2755106 h 4564856"/>
                <a:gd name="connsiteX3" fmla="*/ 229 w 4465530"/>
                <a:gd name="connsiteY3" fmla="*/ 4564856 h 4564856"/>
                <a:gd name="connsiteX4" fmla="*/ 228 w 4465530"/>
                <a:gd name="connsiteY4" fmla="*/ 3545681 h 4564856"/>
                <a:gd name="connsiteX5" fmla="*/ 3271273 w 4465530"/>
                <a:gd name="connsiteY5" fmla="*/ 2288382 h 4564856"/>
                <a:gd name="connsiteX6" fmla="*/ 2610 w 4465530"/>
                <a:gd name="connsiteY6" fmla="*/ 1023145 h 4564856"/>
                <a:gd name="connsiteX7" fmla="*/ 2610 w 4465530"/>
                <a:gd name="connsiteY7" fmla="*/ 0 h 4564856"/>
                <a:gd name="connsiteX0" fmla="*/ 2610 w 4465530"/>
                <a:gd name="connsiteY0" fmla="*/ 0 h 4564856"/>
                <a:gd name="connsiteX1" fmla="*/ 4465071 w 4465530"/>
                <a:gd name="connsiteY1" fmla="*/ 1812131 h 4564856"/>
                <a:gd name="connsiteX2" fmla="*/ 4465073 w 4465530"/>
                <a:gd name="connsiteY2" fmla="*/ 2755106 h 4564856"/>
                <a:gd name="connsiteX3" fmla="*/ 229 w 4465530"/>
                <a:gd name="connsiteY3" fmla="*/ 4564856 h 4564856"/>
                <a:gd name="connsiteX4" fmla="*/ 228 w 4465530"/>
                <a:gd name="connsiteY4" fmla="*/ 3545681 h 4564856"/>
                <a:gd name="connsiteX5" fmla="*/ 3264129 w 4465530"/>
                <a:gd name="connsiteY5" fmla="*/ 2288382 h 4564856"/>
                <a:gd name="connsiteX6" fmla="*/ 2610 w 4465530"/>
                <a:gd name="connsiteY6" fmla="*/ 1023145 h 4564856"/>
                <a:gd name="connsiteX7" fmla="*/ 2610 w 4465530"/>
                <a:gd name="connsiteY7" fmla="*/ 0 h 4564856"/>
                <a:gd name="connsiteX0" fmla="*/ 0 w 4467986"/>
                <a:gd name="connsiteY0" fmla="*/ 0 h 4564856"/>
                <a:gd name="connsiteX1" fmla="*/ 4467527 w 4467986"/>
                <a:gd name="connsiteY1" fmla="*/ 1812131 h 4564856"/>
                <a:gd name="connsiteX2" fmla="*/ 4467529 w 4467986"/>
                <a:gd name="connsiteY2" fmla="*/ 2755106 h 4564856"/>
                <a:gd name="connsiteX3" fmla="*/ 2685 w 4467986"/>
                <a:gd name="connsiteY3" fmla="*/ 4564856 h 4564856"/>
                <a:gd name="connsiteX4" fmla="*/ 2684 w 4467986"/>
                <a:gd name="connsiteY4" fmla="*/ 3545681 h 4564856"/>
                <a:gd name="connsiteX5" fmla="*/ 3266585 w 4467986"/>
                <a:gd name="connsiteY5" fmla="*/ 2288382 h 4564856"/>
                <a:gd name="connsiteX6" fmla="*/ 5066 w 4467986"/>
                <a:gd name="connsiteY6" fmla="*/ 1023145 h 4564856"/>
                <a:gd name="connsiteX7" fmla="*/ 0 w 4467986"/>
                <a:gd name="connsiteY7" fmla="*/ 0 h 4564856"/>
                <a:gd name="connsiteX0" fmla="*/ 0 w 4467986"/>
                <a:gd name="connsiteY0" fmla="*/ 0 h 4564856"/>
                <a:gd name="connsiteX1" fmla="*/ 4467527 w 4467986"/>
                <a:gd name="connsiteY1" fmla="*/ 1812131 h 4564856"/>
                <a:gd name="connsiteX2" fmla="*/ 4467529 w 4467986"/>
                <a:gd name="connsiteY2" fmla="*/ 2755106 h 4564856"/>
                <a:gd name="connsiteX3" fmla="*/ 2685 w 4467986"/>
                <a:gd name="connsiteY3" fmla="*/ 4564856 h 4564856"/>
                <a:gd name="connsiteX4" fmla="*/ 2684 w 4467986"/>
                <a:gd name="connsiteY4" fmla="*/ 3545681 h 4564856"/>
                <a:gd name="connsiteX5" fmla="*/ 3266585 w 4467986"/>
                <a:gd name="connsiteY5" fmla="*/ 2288382 h 4564856"/>
                <a:gd name="connsiteX6" fmla="*/ 2533 w 4467986"/>
                <a:gd name="connsiteY6" fmla="*/ 1018079 h 4564856"/>
                <a:gd name="connsiteX7" fmla="*/ 0 w 4467986"/>
                <a:gd name="connsiteY7" fmla="*/ 0 h 4564856"/>
                <a:gd name="connsiteX0" fmla="*/ 0 w 4467986"/>
                <a:gd name="connsiteY0" fmla="*/ 0 h 4564856"/>
                <a:gd name="connsiteX1" fmla="*/ 4467527 w 4467986"/>
                <a:gd name="connsiteY1" fmla="*/ 1812131 h 4564856"/>
                <a:gd name="connsiteX2" fmla="*/ 4467529 w 4467986"/>
                <a:gd name="connsiteY2" fmla="*/ 2755106 h 4564856"/>
                <a:gd name="connsiteX3" fmla="*/ 2685 w 4467986"/>
                <a:gd name="connsiteY3" fmla="*/ 4564856 h 4564856"/>
                <a:gd name="connsiteX4" fmla="*/ 2684 w 4467986"/>
                <a:gd name="connsiteY4" fmla="*/ 3545681 h 4564856"/>
                <a:gd name="connsiteX5" fmla="*/ 3266585 w 4467986"/>
                <a:gd name="connsiteY5" fmla="*/ 2288382 h 4564856"/>
                <a:gd name="connsiteX6" fmla="*/ 2533 w 4467986"/>
                <a:gd name="connsiteY6" fmla="*/ 1023145 h 4564856"/>
                <a:gd name="connsiteX7" fmla="*/ 0 w 4467986"/>
                <a:gd name="connsiteY7" fmla="*/ 0 h 4564856"/>
                <a:gd name="connsiteX0" fmla="*/ 0 w 4467986"/>
                <a:gd name="connsiteY0" fmla="*/ 0 h 4567262"/>
                <a:gd name="connsiteX1" fmla="*/ 4467527 w 4467986"/>
                <a:gd name="connsiteY1" fmla="*/ 1814537 h 4567262"/>
                <a:gd name="connsiteX2" fmla="*/ 4467529 w 4467986"/>
                <a:gd name="connsiteY2" fmla="*/ 2757512 h 4567262"/>
                <a:gd name="connsiteX3" fmla="*/ 2685 w 4467986"/>
                <a:gd name="connsiteY3" fmla="*/ 4567262 h 4567262"/>
                <a:gd name="connsiteX4" fmla="*/ 2684 w 4467986"/>
                <a:gd name="connsiteY4" fmla="*/ 3548087 h 4567262"/>
                <a:gd name="connsiteX5" fmla="*/ 3266585 w 4467986"/>
                <a:gd name="connsiteY5" fmla="*/ 2290788 h 4567262"/>
                <a:gd name="connsiteX6" fmla="*/ 2533 w 4467986"/>
                <a:gd name="connsiteY6" fmla="*/ 1025551 h 4567262"/>
                <a:gd name="connsiteX7" fmla="*/ 0 w 4467986"/>
                <a:gd name="connsiteY7" fmla="*/ 0 h 4567262"/>
                <a:gd name="connsiteX0" fmla="*/ 377 w 4465956"/>
                <a:gd name="connsiteY0" fmla="*/ 0 h 4569668"/>
                <a:gd name="connsiteX1" fmla="*/ 4465497 w 4465956"/>
                <a:gd name="connsiteY1" fmla="*/ 1816943 h 4569668"/>
                <a:gd name="connsiteX2" fmla="*/ 4465499 w 4465956"/>
                <a:gd name="connsiteY2" fmla="*/ 2759918 h 4569668"/>
                <a:gd name="connsiteX3" fmla="*/ 655 w 4465956"/>
                <a:gd name="connsiteY3" fmla="*/ 4569668 h 4569668"/>
                <a:gd name="connsiteX4" fmla="*/ 654 w 4465956"/>
                <a:gd name="connsiteY4" fmla="*/ 3550493 h 4569668"/>
                <a:gd name="connsiteX5" fmla="*/ 3264555 w 4465956"/>
                <a:gd name="connsiteY5" fmla="*/ 2293194 h 4569668"/>
                <a:gd name="connsiteX6" fmla="*/ 503 w 4465956"/>
                <a:gd name="connsiteY6" fmla="*/ 1027957 h 4569668"/>
                <a:gd name="connsiteX7" fmla="*/ 377 w 4465956"/>
                <a:gd name="connsiteY7" fmla="*/ 0 h 4569668"/>
                <a:gd name="connsiteX0" fmla="*/ 377 w 4465956"/>
                <a:gd name="connsiteY0" fmla="*/ 0 h 4569668"/>
                <a:gd name="connsiteX1" fmla="*/ 4465497 w 4465956"/>
                <a:gd name="connsiteY1" fmla="*/ 1816943 h 4569668"/>
                <a:gd name="connsiteX2" fmla="*/ 4465499 w 4465956"/>
                <a:gd name="connsiteY2" fmla="*/ 2759918 h 4569668"/>
                <a:gd name="connsiteX3" fmla="*/ 655 w 4465956"/>
                <a:gd name="connsiteY3" fmla="*/ 4569668 h 4569668"/>
                <a:gd name="connsiteX4" fmla="*/ 654 w 4465956"/>
                <a:gd name="connsiteY4" fmla="*/ 3548111 h 4569668"/>
                <a:gd name="connsiteX5" fmla="*/ 3264555 w 4465956"/>
                <a:gd name="connsiteY5" fmla="*/ 2293194 h 4569668"/>
                <a:gd name="connsiteX6" fmla="*/ 503 w 4465956"/>
                <a:gd name="connsiteY6" fmla="*/ 1027957 h 4569668"/>
                <a:gd name="connsiteX7" fmla="*/ 377 w 4465956"/>
                <a:gd name="connsiteY7" fmla="*/ 0 h 4569668"/>
                <a:gd name="connsiteX0" fmla="*/ 377 w 4465956"/>
                <a:gd name="connsiteY0" fmla="*/ 0 h 4569668"/>
                <a:gd name="connsiteX1" fmla="*/ 4465497 w 4465956"/>
                <a:gd name="connsiteY1" fmla="*/ 1816943 h 4569668"/>
                <a:gd name="connsiteX2" fmla="*/ 4465499 w 4465956"/>
                <a:gd name="connsiteY2" fmla="*/ 2759918 h 4569668"/>
                <a:gd name="connsiteX3" fmla="*/ 655 w 4465956"/>
                <a:gd name="connsiteY3" fmla="*/ 4569668 h 4569668"/>
                <a:gd name="connsiteX4" fmla="*/ 654 w 4465956"/>
                <a:gd name="connsiteY4" fmla="*/ 3548111 h 4569668"/>
                <a:gd name="connsiteX5" fmla="*/ 3257411 w 4465956"/>
                <a:gd name="connsiteY5" fmla="*/ 2293194 h 4569668"/>
                <a:gd name="connsiteX6" fmla="*/ 503 w 4465956"/>
                <a:gd name="connsiteY6" fmla="*/ 1027957 h 4569668"/>
                <a:gd name="connsiteX7" fmla="*/ 377 w 4465956"/>
                <a:gd name="connsiteY7" fmla="*/ 0 h 4569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65956" h="4569668">
                  <a:moveTo>
                    <a:pt x="377" y="0"/>
                  </a:moveTo>
                  <a:lnTo>
                    <a:pt x="4465497" y="1816943"/>
                  </a:lnTo>
                  <a:cubicBezTo>
                    <a:pt x="4463910" y="2124918"/>
                    <a:pt x="4467086" y="2451943"/>
                    <a:pt x="4465499" y="2759918"/>
                  </a:cubicBezTo>
                  <a:lnTo>
                    <a:pt x="655" y="4569668"/>
                  </a:lnTo>
                  <a:cubicBezTo>
                    <a:pt x="-139" y="4230737"/>
                    <a:pt x="1448" y="3887042"/>
                    <a:pt x="654" y="3548111"/>
                  </a:cubicBezTo>
                  <a:lnTo>
                    <a:pt x="3257411" y="2293194"/>
                  </a:lnTo>
                  <a:lnTo>
                    <a:pt x="503" y="1027957"/>
                  </a:lnTo>
                  <a:cubicBezTo>
                    <a:pt x="-1186" y="686909"/>
                    <a:pt x="2066" y="341048"/>
                    <a:pt x="3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01703" y="1523009"/>
              <a:ext cx="3074395" cy="251999"/>
            </a:xfrm>
            <a:prstGeom prst="rect">
              <a:avLst/>
            </a:prstGeom>
          </p:spPr>
        </p:pic>
      </p:grp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817" y="6279323"/>
            <a:ext cx="2520922" cy="176078"/>
          </a:xfrm>
          <a:prstGeom prst="rect">
            <a:avLst/>
          </a:prstGeom>
        </p:spPr>
      </p:pic>
      <p:cxnSp>
        <p:nvCxnSpPr>
          <p:cNvPr id="12" name="Straight Connector 11"/>
          <p:cNvCxnSpPr/>
          <p:nvPr userDrawn="1"/>
        </p:nvCxnSpPr>
        <p:spPr>
          <a:xfrm>
            <a:off x="457200" y="6570921"/>
            <a:ext cx="8686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459320" y="2543510"/>
            <a:ext cx="4811323" cy="1233311"/>
          </a:xfrm>
        </p:spPr>
        <p:txBody>
          <a:bodyPr>
            <a:noAutofit/>
          </a:bodyPr>
          <a:lstStyle>
            <a:lvl1pPr marL="0" indent="0">
              <a:lnSpc>
                <a:spcPts val="3900"/>
              </a:lnSpc>
              <a:spcBef>
                <a:spcPts val="0"/>
              </a:spcBef>
              <a:spcAft>
                <a:spcPts val="0"/>
              </a:spcAft>
              <a:buNone/>
              <a:defRPr sz="2400" baseline="0">
                <a:solidFill>
                  <a:schemeClr val="bg2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900">
                <a:solidFill>
                  <a:schemeClr val="bg1"/>
                </a:solidFill>
              </a:defRPr>
            </a:lvl2pPr>
            <a:lvl3pPr marL="468000" indent="0">
              <a:buNone/>
              <a:defRPr/>
            </a:lvl3pPr>
          </a:lstStyle>
          <a:p>
            <a:pPr lvl="0"/>
            <a:r>
              <a:rPr lang="en-US" dirty="0"/>
              <a:t>Master Title Slide Headline</a:t>
            </a:r>
          </a:p>
        </p:txBody>
      </p:sp>
    </p:spTree>
    <p:extLst>
      <p:ext uri="{BB962C8B-B14F-4D97-AF65-F5344CB8AC3E}">
        <p14:creationId xmlns:p14="http://schemas.microsoft.com/office/powerpoint/2010/main" val="41953770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tk153597rke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359082"/>
            <a:ext cx="8228013" cy="605012"/>
          </a:xfrm>
        </p:spPr>
        <p:txBody>
          <a:bodyPr lIns="0" rIns="0" anchor="b" anchorCtr="0">
            <a:noAutofit/>
          </a:bodyPr>
          <a:lstStyle>
            <a:lvl1pPr marL="0" indent="0" algn="l">
              <a:lnSpc>
                <a:spcPts val="3900"/>
              </a:lnSpc>
              <a:spcBef>
                <a:spcPts val="0"/>
              </a:spcBef>
              <a:spcAft>
                <a:spcPts val="0"/>
              </a:spcAft>
              <a:buNone/>
              <a:defRPr sz="4000" b="0" baseline="0">
                <a:solidFill>
                  <a:schemeClr val="tx2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900">
                <a:solidFill>
                  <a:schemeClr val="bg1"/>
                </a:solidFill>
              </a:defRPr>
            </a:lvl2pPr>
            <a:lvl3pPr marL="468000" indent="0">
              <a:buNone/>
              <a:defRPr/>
            </a:lvl3pPr>
          </a:lstStyle>
          <a:p>
            <a:pPr lvl="0"/>
            <a:r>
              <a:rPr lang="en-US" dirty="0"/>
              <a:t>Master Divider Slide Headline</a:t>
            </a:r>
          </a:p>
        </p:txBody>
      </p:sp>
    </p:spTree>
    <p:extLst>
      <p:ext uri="{BB962C8B-B14F-4D97-AF65-F5344CB8AC3E}">
        <p14:creationId xmlns:p14="http://schemas.microsoft.com/office/powerpoint/2010/main" val="23099448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ext Ste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>
          <a:xfrm>
            <a:off x="457201" y="1381125"/>
            <a:ext cx="8228012" cy="5037138"/>
          </a:xfrm>
        </p:spPr>
        <p:txBody>
          <a:bodyPr/>
          <a:lstStyle>
            <a:lvl2pPr>
              <a:defRPr/>
            </a:lvl2pPr>
            <a:lvl3pPr>
              <a:defRPr/>
            </a:lvl3pPr>
          </a:lstStyle>
          <a:p>
            <a:pPr lvl="0"/>
            <a:r>
              <a:rPr lang="en-CA" dirty="0"/>
              <a:t>First Level Text</a:t>
            </a:r>
          </a:p>
          <a:p>
            <a:pPr lvl="1"/>
            <a:r>
              <a:rPr lang="en-CA" dirty="0"/>
              <a:t>Second Level Text</a:t>
            </a:r>
          </a:p>
          <a:p>
            <a:pPr lvl="2"/>
            <a:r>
              <a:rPr lang="en-CA" dirty="0"/>
              <a:t>Third Level Text</a:t>
            </a:r>
          </a:p>
          <a:p>
            <a:pPr lvl="3"/>
            <a:r>
              <a:rPr lang="en-CA" dirty="0"/>
              <a:t>Fourth Level Text</a:t>
            </a:r>
          </a:p>
          <a:p>
            <a:pPr lvl="4"/>
            <a:r>
              <a:rPr lang="en-CA" dirty="0"/>
              <a:t>Fifth Level Text</a:t>
            </a:r>
          </a:p>
        </p:txBody>
      </p:sp>
      <p:pic>
        <p:nvPicPr>
          <p:cNvPr id="9" name="Picture 8" descr="Power_PC [Converted]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294652" y="170122"/>
            <a:ext cx="1535846" cy="1781155"/>
          </a:xfrm>
          <a:prstGeom prst="rect">
            <a:avLst/>
          </a:prstGeom>
        </p:spPr>
      </p:pic>
      <p:cxnSp>
        <p:nvCxnSpPr>
          <p:cNvPr id="7" name="Straight Connector 6"/>
          <p:cNvCxnSpPr/>
          <p:nvPr userDrawn="1"/>
        </p:nvCxnSpPr>
        <p:spPr>
          <a:xfrm>
            <a:off x="457994" y="1162050"/>
            <a:ext cx="868600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Master Title Slide Headline</a:t>
            </a:r>
            <a:endParaRPr lang="en-CA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8144698" y="6562940"/>
            <a:ext cx="536400" cy="244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597A8DCA-8F96-49CD-B4D5-7AC92F955860}" type="slidenum">
              <a:rPr lang="en-CA" sz="900" smtClean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en-CA" sz="900" dirty="0">
              <a:solidFill>
                <a:srgbClr val="7F7F7F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32379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nowledge Che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Light Bulb_PC [Converted]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315201" y="170122"/>
            <a:ext cx="1388650" cy="2239199"/>
          </a:xfrm>
          <a:prstGeom prst="rect">
            <a:avLst/>
          </a:prstGeom>
        </p:spPr>
      </p:pic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>
          <a:xfrm>
            <a:off x="457201" y="1381125"/>
            <a:ext cx="8228012" cy="5037138"/>
          </a:xfrm>
        </p:spPr>
        <p:txBody>
          <a:bodyPr/>
          <a:lstStyle>
            <a:lvl2pPr>
              <a:defRPr/>
            </a:lvl2pPr>
            <a:lvl3pPr>
              <a:defRPr/>
            </a:lvl3pPr>
          </a:lstStyle>
          <a:p>
            <a:pPr lvl="0"/>
            <a:r>
              <a:rPr lang="en-CA" dirty="0"/>
              <a:t>First Level Text</a:t>
            </a:r>
          </a:p>
          <a:p>
            <a:pPr lvl="1"/>
            <a:r>
              <a:rPr lang="en-CA" dirty="0"/>
              <a:t>Second Level Text</a:t>
            </a:r>
          </a:p>
          <a:p>
            <a:pPr lvl="2"/>
            <a:r>
              <a:rPr lang="en-CA" dirty="0"/>
              <a:t>Third Level Text</a:t>
            </a:r>
          </a:p>
          <a:p>
            <a:pPr lvl="3"/>
            <a:r>
              <a:rPr lang="en-CA" dirty="0"/>
              <a:t>Fourth Level Text</a:t>
            </a:r>
          </a:p>
          <a:p>
            <a:pPr lvl="4"/>
            <a:r>
              <a:rPr lang="en-CA" dirty="0"/>
              <a:t>Fifth Level Text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57994" y="1162050"/>
            <a:ext cx="868600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Master Title Slide Headline</a:t>
            </a:r>
            <a:endParaRPr lang="en-CA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8144698" y="6562940"/>
            <a:ext cx="536400" cy="244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597A8DCA-8F96-49CD-B4D5-7AC92F955860}" type="slidenum">
              <a:rPr lang="en-CA" sz="900" smtClean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en-CA" sz="900" dirty="0">
              <a:solidFill>
                <a:srgbClr val="7F7F7F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32379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Magnify_PC [Converted]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017943" y="158624"/>
            <a:ext cx="2000897" cy="2006852"/>
          </a:xfrm>
          <a:prstGeom prst="rect">
            <a:avLst/>
          </a:prstGeom>
        </p:spPr>
      </p:pic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>
          <a:xfrm>
            <a:off x="457201" y="1381125"/>
            <a:ext cx="8228012" cy="5037138"/>
          </a:xfrm>
        </p:spPr>
        <p:txBody>
          <a:bodyPr/>
          <a:lstStyle>
            <a:lvl2pPr>
              <a:defRPr/>
            </a:lvl2pPr>
            <a:lvl3pPr>
              <a:defRPr/>
            </a:lvl3pPr>
          </a:lstStyle>
          <a:p>
            <a:pPr lvl="0"/>
            <a:r>
              <a:rPr lang="en-CA" dirty="0"/>
              <a:t>First Level Text</a:t>
            </a:r>
          </a:p>
          <a:p>
            <a:pPr lvl="1"/>
            <a:r>
              <a:rPr lang="en-CA" dirty="0"/>
              <a:t>Second Level Text</a:t>
            </a:r>
          </a:p>
          <a:p>
            <a:pPr lvl="2"/>
            <a:r>
              <a:rPr lang="en-CA" dirty="0"/>
              <a:t>Third Level Text</a:t>
            </a:r>
          </a:p>
          <a:p>
            <a:pPr lvl="3"/>
            <a:r>
              <a:rPr lang="en-CA" dirty="0"/>
              <a:t>Fourth Level Text</a:t>
            </a:r>
          </a:p>
          <a:p>
            <a:pPr lvl="4"/>
            <a:r>
              <a:rPr lang="en-CA" dirty="0"/>
              <a:t>Fifth Level Text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57994" y="1162050"/>
            <a:ext cx="868600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Master Title Slide Headline</a:t>
            </a:r>
            <a:endParaRPr lang="en-CA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8144698" y="6562940"/>
            <a:ext cx="536400" cy="244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597A8DCA-8F96-49CD-B4D5-7AC92F955860}" type="slidenum">
              <a:rPr lang="en-CA" sz="900" smtClean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en-CA" sz="900" dirty="0">
              <a:solidFill>
                <a:srgbClr val="7F7F7F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32379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cu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Speaker_PC [Converted]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6642376" y="195281"/>
            <a:ext cx="2191150" cy="1808840"/>
          </a:xfrm>
          <a:prstGeom prst="rect">
            <a:avLst/>
          </a:prstGeom>
        </p:spPr>
      </p:pic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>
          <a:xfrm>
            <a:off x="457201" y="1381125"/>
            <a:ext cx="8228012" cy="5037138"/>
          </a:xfrm>
        </p:spPr>
        <p:txBody>
          <a:bodyPr/>
          <a:lstStyle>
            <a:lvl2pPr>
              <a:defRPr/>
            </a:lvl2pPr>
            <a:lvl3pPr>
              <a:defRPr/>
            </a:lvl3pPr>
          </a:lstStyle>
          <a:p>
            <a:pPr lvl="0"/>
            <a:r>
              <a:rPr lang="en-CA" dirty="0"/>
              <a:t>First Level Text</a:t>
            </a:r>
          </a:p>
          <a:p>
            <a:pPr lvl="1"/>
            <a:r>
              <a:rPr lang="en-CA" dirty="0"/>
              <a:t>Second Level Text</a:t>
            </a:r>
          </a:p>
          <a:p>
            <a:pPr lvl="2"/>
            <a:r>
              <a:rPr lang="en-CA" dirty="0"/>
              <a:t>Third Level Text</a:t>
            </a:r>
          </a:p>
          <a:p>
            <a:pPr lvl="3"/>
            <a:r>
              <a:rPr lang="en-CA" dirty="0"/>
              <a:t>Fourth Level Text</a:t>
            </a:r>
          </a:p>
          <a:p>
            <a:pPr lvl="4"/>
            <a:r>
              <a:rPr lang="en-CA" dirty="0"/>
              <a:t>Fifth Level Text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57994" y="1162050"/>
            <a:ext cx="868600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Master Title Slide Headline</a:t>
            </a:r>
            <a:endParaRPr lang="en-CA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8144698" y="6562940"/>
            <a:ext cx="536400" cy="244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597A8DCA-8F96-49CD-B4D5-7AC92F955860}" type="slidenum">
              <a:rPr lang="en-CA" sz="900" smtClean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en-CA" sz="900" dirty="0">
              <a:solidFill>
                <a:srgbClr val="7F7F7F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32379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ctiv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140258517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5189368" y="3429000"/>
            <a:ext cx="4114286" cy="3419048"/>
          </a:xfrm>
          <a:prstGeom prst="rect">
            <a:avLst/>
          </a:prstGeom>
        </p:spPr>
      </p:pic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/>
        <p:txBody>
          <a:bodyPr/>
          <a:lstStyle>
            <a:lvl2pPr>
              <a:defRPr/>
            </a:lvl2pPr>
            <a:lvl3pPr>
              <a:defRPr/>
            </a:lvl3pPr>
          </a:lstStyle>
          <a:p>
            <a:pPr lvl="0"/>
            <a:r>
              <a:rPr lang="en-CA" dirty="0"/>
              <a:t>First Level Text</a:t>
            </a:r>
          </a:p>
          <a:p>
            <a:pPr lvl="1"/>
            <a:r>
              <a:rPr lang="en-CA" dirty="0"/>
              <a:t>Second Level Text</a:t>
            </a:r>
          </a:p>
          <a:p>
            <a:pPr lvl="2"/>
            <a:r>
              <a:rPr lang="en-CA" dirty="0"/>
              <a:t>Third Level Text</a:t>
            </a:r>
          </a:p>
          <a:p>
            <a:pPr lvl="3"/>
            <a:r>
              <a:rPr lang="en-CA" dirty="0"/>
              <a:t>Fourth Level Text</a:t>
            </a:r>
          </a:p>
          <a:p>
            <a:pPr lvl="4"/>
            <a:r>
              <a:rPr lang="en-CA" dirty="0"/>
              <a:t>Fifth Level Text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57994" y="1162050"/>
            <a:ext cx="868600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Master Title Slide Headline</a:t>
            </a:r>
            <a:endParaRPr lang="en-CA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8144698" y="6562940"/>
            <a:ext cx="536400" cy="244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597A8DCA-8F96-49CD-B4D5-7AC92F955860}" type="slidenum">
              <a:rPr lang="en-CA" sz="900" smtClean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en-CA" sz="900" dirty="0">
              <a:solidFill>
                <a:srgbClr val="7F7F7F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323793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100605056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6218677" y="3062745"/>
            <a:ext cx="2447619" cy="3657143"/>
          </a:xfrm>
          <a:prstGeom prst="rect">
            <a:avLst/>
          </a:prstGeom>
        </p:spPr>
      </p:pic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/>
        <p:txBody>
          <a:bodyPr/>
          <a:lstStyle>
            <a:lvl2pPr>
              <a:defRPr/>
            </a:lvl2pPr>
            <a:lvl3pPr>
              <a:defRPr/>
            </a:lvl3pPr>
          </a:lstStyle>
          <a:p>
            <a:pPr lvl="0"/>
            <a:r>
              <a:rPr lang="en-CA" dirty="0"/>
              <a:t>First Level Text</a:t>
            </a:r>
          </a:p>
          <a:p>
            <a:pPr lvl="1"/>
            <a:r>
              <a:rPr lang="en-CA" dirty="0"/>
              <a:t>Second Level Text</a:t>
            </a:r>
          </a:p>
          <a:p>
            <a:pPr lvl="2"/>
            <a:r>
              <a:rPr lang="en-CA" dirty="0"/>
              <a:t>Third Level Text</a:t>
            </a:r>
          </a:p>
          <a:p>
            <a:pPr lvl="3"/>
            <a:r>
              <a:rPr lang="en-CA" dirty="0"/>
              <a:t>Fourth Level Text</a:t>
            </a:r>
          </a:p>
          <a:p>
            <a:pPr lvl="4"/>
            <a:r>
              <a:rPr lang="en-CA" dirty="0"/>
              <a:t>Fifth Level Text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57994" y="1162050"/>
            <a:ext cx="868600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Master Title Slide Headline</a:t>
            </a:r>
            <a:endParaRPr lang="en-CA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8144698" y="6562940"/>
            <a:ext cx="536400" cy="244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597A8DCA-8F96-49CD-B4D5-7AC92F955860}" type="slidenum">
              <a:rPr lang="en-CA" sz="900" smtClean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en-CA" sz="900" dirty="0">
              <a:solidFill>
                <a:srgbClr val="7F7F7F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32379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urse Go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A053798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3510986" y="4689478"/>
            <a:ext cx="5485715" cy="2019048"/>
          </a:xfrm>
          <a:prstGeom prst="rect">
            <a:avLst/>
          </a:prstGeom>
        </p:spPr>
      </p:pic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/>
        <p:txBody>
          <a:bodyPr/>
          <a:lstStyle>
            <a:lvl2pPr>
              <a:defRPr/>
            </a:lvl2pPr>
            <a:lvl3pPr>
              <a:defRPr/>
            </a:lvl3pPr>
          </a:lstStyle>
          <a:p>
            <a:pPr lvl="0"/>
            <a:r>
              <a:rPr lang="en-CA" dirty="0"/>
              <a:t>First Level Text</a:t>
            </a:r>
          </a:p>
          <a:p>
            <a:pPr lvl="1"/>
            <a:r>
              <a:rPr lang="en-CA" dirty="0"/>
              <a:t>Second Level Text</a:t>
            </a:r>
          </a:p>
          <a:p>
            <a:pPr lvl="2"/>
            <a:r>
              <a:rPr lang="en-CA" dirty="0"/>
              <a:t>Third Level Text</a:t>
            </a:r>
          </a:p>
          <a:p>
            <a:pPr lvl="3"/>
            <a:r>
              <a:rPr lang="en-CA" dirty="0"/>
              <a:t>Fourth Level Text</a:t>
            </a:r>
          </a:p>
          <a:p>
            <a:pPr lvl="4"/>
            <a:r>
              <a:rPr lang="en-CA" dirty="0"/>
              <a:t>Fifth Level Text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57994" y="1162050"/>
            <a:ext cx="868600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Master Title Slide Headline</a:t>
            </a:r>
            <a:endParaRPr lang="en-CA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8144698" y="6562940"/>
            <a:ext cx="536400" cy="244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597A8DCA-8F96-49CD-B4D5-7AC92F955860}" type="slidenum">
              <a:rPr lang="en-CA" sz="900" smtClean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en-CA" sz="900" dirty="0">
              <a:solidFill>
                <a:srgbClr val="7F7F7F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323793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urse 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A053797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3510986" y="4584716"/>
            <a:ext cx="5485715" cy="2123810"/>
          </a:xfrm>
          <a:prstGeom prst="rect">
            <a:avLst/>
          </a:prstGeom>
        </p:spPr>
      </p:pic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/>
        <p:txBody>
          <a:bodyPr/>
          <a:lstStyle>
            <a:lvl2pPr>
              <a:defRPr/>
            </a:lvl2pPr>
            <a:lvl3pPr>
              <a:defRPr/>
            </a:lvl3pPr>
          </a:lstStyle>
          <a:p>
            <a:pPr lvl="0"/>
            <a:r>
              <a:rPr lang="en-CA" dirty="0"/>
              <a:t>First Level Text</a:t>
            </a:r>
          </a:p>
          <a:p>
            <a:pPr lvl="1"/>
            <a:r>
              <a:rPr lang="en-CA" dirty="0"/>
              <a:t>Second Level Text</a:t>
            </a:r>
          </a:p>
          <a:p>
            <a:pPr lvl="2"/>
            <a:r>
              <a:rPr lang="en-CA" dirty="0"/>
              <a:t>Third Level Text</a:t>
            </a:r>
          </a:p>
          <a:p>
            <a:pPr lvl="3"/>
            <a:r>
              <a:rPr lang="en-CA" dirty="0"/>
              <a:t>Fourth Level Text</a:t>
            </a:r>
          </a:p>
          <a:p>
            <a:pPr lvl="4"/>
            <a:r>
              <a:rPr lang="en-CA" dirty="0"/>
              <a:t>Fifth Level Text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57994" y="1162050"/>
            <a:ext cx="868600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Master Title Slide Headline</a:t>
            </a:r>
            <a:endParaRPr lang="en-CA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8144698" y="6562940"/>
            <a:ext cx="536400" cy="244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597A8DCA-8F96-49CD-B4D5-7AC92F955860}" type="slidenum">
              <a:rPr lang="en-CA" sz="900" smtClean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en-CA" sz="900" dirty="0">
              <a:solidFill>
                <a:srgbClr val="7F7F7F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323793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l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skd186908sdc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5405212" y="3953896"/>
            <a:ext cx="3657143" cy="2733334"/>
          </a:xfrm>
          <a:prstGeom prst="rect">
            <a:avLst/>
          </a:prstGeom>
        </p:spPr>
      </p:pic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/>
        <p:txBody>
          <a:bodyPr/>
          <a:lstStyle>
            <a:lvl2pPr>
              <a:defRPr/>
            </a:lvl2pPr>
            <a:lvl3pPr>
              <a:defRPr/>
            </a:lvl3pPr>
          </a:lstStyle>
          <a:p>
            <a:pPr lvl="0"/>
            <a:r>
              <a:rPr lang="en-CA" dirty="0"/>
              <a:t>First Level Text</a:t>
            </a:r>
          </a:p>
          <a:p>
            <a:pPr lvl="1"/>
            <a:r>
              <a:rPr lang="en-CA" dirty="0"/>
              <a:t>Second Level Text</a:t>
            </a:r>
          </a:p>
          <a:p>
            <a:pPr lvl="2"/>
            <a:r>
              <a:rPr lang="en-CA" dirty="0"/>
              <a:t>Third Level Text</a:t>
            </a:r>
          </a:p>
          <a:p>
            <a:pPr lvl="3"/>
            <a:r>
              <a:rPr lang="en-CA" dirty="0"/>
              <a:t>Fourth Level Text</a:t>
            </a:r>
          </a:p>
          <a:p>
            <a:pPr lvl="4"/>
            <a:r>
              <a:rPr lang="en-CA" dirty="0"/>
              <a:t>Fifth Level Text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57994" y="1162050"/>
            <a:ext cx="868600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Master Title Slide Headline</a:t>
            </a:r>
            <a:endParaRPr lang="en-CA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8144698" y="6562940"/>
            <a:ext cx="536400" cy="244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597A8DCA-8F96-49CD-B4D5-7AC92F955860}" type="slidenum">
              <a:rPr lang="en-CA" sz="900" smtClean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en-CA" sz="900" dirty="0">
              <a:solidFill>
                <a:srgbClr val="7F7F7F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32379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tk318019rkn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310097"/>
            <a:ext cx="8228013" cy="670326"/>
          </a:xfrm>
        </p:spPr>
        <p:txBody>
          <a:bodyPr lIns="0" rIns="0" anchor="b" anchorCtr="0">
            <a:noAutofit/>
          </a:bodyPr>
          <a:lstStyle>
            <a:lvl1pPr marL="0" indent="0" algn="l">
              <a:lnSpc>
                <a:spcPts val="3900"/>
              </a:lnSpc>
              <a:spcBef>
                <a:spcPts val="0"/>
              </a:spcBef>
              <a:spcAft>
                <a:spcPts val="0"/>
              </a:spcAft>
              <a:buNone/>
              <a:defRPr sz="4000" b="0" baseline="0">
                <a:solidFill>
                  <a:schemeClr val="tx2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900">
                <a:solidFill>
                  <a:schemeClr val="bg1"/>
                </a:solidFill>
              </a:defRPr>
            </a:lvl2pPr>
            <a:lvl3pPr marL="468000" indent="0">
              <a:buNone/>
              <a:defRPr/>
            </a:lvl3pPr>
          </a:lstStyle>
          <a:p>
            <a:pPr lvl="0"/>
            <a:r>
              <a:rPr lang="en-US" dirty="0"/>
              <a:t>Master Divider Slide Headline</a:t>
            </a:r>
          </a:p>
        </p:txBody>
      </p:sp>
    </p:spTree>
    <p:extLst>
      <p:ext uri="{BB962C8B-B14F-4D97-AF65-F5344CB8AC3E}">
        <p14:creationId xmlns:p14="http://schemas.microsoft.com/office/powerpoint/2010/main" val="23099448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/>
        <p:txBody>
          <a:bodyPr/>
          <a:lstStyle>
            <a:lvl2pPr>
              <a:defRPr/>
            </a:lvl2pPr>
            <a:lvl3pPr>
              <a:defRPr/>
            </a:lvl3pPr>
          </a:lstStyle>
          <a:p>
            <a:pPr lvl="0"/>
            <a:r>
              <a:rPr lang="en-CA" dirty="0"/>
              <a:t>First Level Text</a:t>
            </a:r>
          </a:p>
          <a:p>
            <a:pPr lvl="1"/>
            <a:r>
              <a:rPr lang="en-CA" dirty="0"/>
              <a:t>Second Level Text</a:t>
            </a:r>
          </a:p>
          <a:p>
            <a:pPr lvl="2"/>
            <a:r>
              <a:rPr lang="en-CA" dirty="0"/>
              <a:t>Third Level Text</a:t>
            </a:r>
          </a:p>
          <a:p>
            <a:pPr lvl="3"/>
            <a:r>
              <a:rPr lang="en-CA" dirty="0"/>
              <a:t>Fourth Level Text</a:t>
            </a:r>
          </a:p>
          <a:p>
            <a:pPr lvl="4"/>
            <a:r>
              <a:rPr lang="en-CA" dirty="0"/>
              <a:t>Fifth Level Text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57994" y="1162050"/>
            <a:ext cx="868600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Master Title Slide Headline</a:t>
            </a:r>
            <a:endParaRPr lang="en-CA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8144698" y="6562940"/>
            <a:ext cx="536400" cy="244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597A8DCA-8F96-49CD-B4D5-7AC92F955860}" type="slidenum">
              <a:rPr lang="en-CA" sz="900" smtClean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en-CA" sz="900" dirty="0">
              <a:solidFill>
                <a:srgbClr val="7F7F7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AutoShape 2" descr="Image result for microservice logo"/>
          <p:cNvSpPr>
            <a:spLocks noChangeAspect="1" noChangeArrowheads="1"/>
          </p:cNvSpPr>
          <p:nvPr userDrawn="1"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" name="AutoShape 2" descr="elastic-logo"/>
          <p:cNvSpPr>
            <a:spLocks noChangeAspect="1" noChangeArrowheads="1"/>
          </p:cNvSpPr>
          <p:nvPr userDrawn="1"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9" name="AutoShape 4" descr="elastic-logo"/>
          <p:cNvSpPr>
            <a:spLocks noChangeAspect="1" noChangeArrowheads="1"/>
          </p:cNvSpPr>
          <p:nvPr userDrawn="1"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1" name="AutoShape 6" descr="Image result for Elastic search logo"/>
          <p:cNvSpPr>
            <a:spLocks noChangeAspect="1" noChangeArrowheads="1"/>
          </p:cNvSpPr>
          <p:nvPr userDrawn="1"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032379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aragraph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/>
        <p:txBody>
          <a:bodyPr/>
          <a:lstStyle>
            <a:lvl1pPr marL="0" indent="0">
              <a:spcBef>
                <a:spcPts val="1200"/>
              </a:spcBef>
              <a:spcAft>
                <a:spcPts val="0"/>
              </a:spcAft>
              <a:buNone/>
              <a:defRPr sz="2400" b="1">
                <a:solidFill>
                  <a:schemeClr val="bg2"/>
                </a:solidFill>
              </a:defRPr>
            </a:lvl1pPr>
            <a:lvl2pPr marL="231775" indent="-231775">
              <a:spcBef>
                <a:spcPts val="624"/>
              </a:spcBef>
              <a:buFont typeface="Arial" pitchFamily="34" charset="0"/>
              <a:buChar char="•"/>
              <a:defRPr/>
            </a:lvl2pPr>
            <a:lvl3pPr marL="457200" indent="-231775">
              <a:buFont typeface="Arial" pitchFamily="34" charset="0"/>
              <a:buChar char="–"/>
              <a:defRPr/>
            </a:lvl3pPr>
            <a:lvl4pPr marL="688975" indent="-225425">
              <a:buFont typeface="Arial" pitchFamily="34" charset="0"/>
              <a:buChar char="•"/>
              <a:defRPr/>
            </a:lvl4pPr>
            <a:lvl5pPr marL="914400" indent="-225425">
              <a:buFont typeface="Arial" pitchFamily="34" charset="0"/>
              <a:buChar char="–"/>
              <a:tabLst/>
              <a:defRPr/>
            </a:lvl5pPr>
          </a:lstStyle>
          <a:p>
            <a:pPr lvl="0"/>
            <a:r>
              <a:rPr lang="en-CA" dirty="0"/>
              <a:t>First Level Text</a:t>
            </a:r>
          </a:p>
          <a:p>
            <a:pPr lvl="1"/>
            <a:r>
              <a:rPr lang="en-CA" dirty="0"/>
              <a:t>Second Level Text</a:t>
            </a:r>
          </a:p>
          <a:p>
            <a:pPr lvl="2"/>
            <a:r>
              <a:rPr lang="en-CA" dirty="0"/>
              <a:t>Third Level Text</a:t>
            </a:r>
          </a:p>
          <a:p>
            <a:pPr lvl="3"/>
            <a:r>
              <a:rPr lang="en-CA" dirty="0"/>
              <a:t>Fourth Level Text</a:t>
            </a:r>
          </a:p>
          <a:p>
            <a:pPr lvl="4"/>
            <a:r>
              <a:rPr lang="en-CA" dirty="0"/>
              <a:t>Fifth Level Text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457994" y="1162050"/>
            <a:ext cx="868600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Master Title Slide Headline</a:t>
            </a:r>
            <a:endParaRPr lang="en-CA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8144698" y="6562940"/>
            <a:ext cx="536400" cy="244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597A8DCA-8F96-49CD-B4D5-7AC92F955860}" type="slidenum">
              <a:rPr lang="en-CA" sz="900" smtClean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en-CA" sz="900" dirty="0">
              <a:solidFill>
                <a:srgbClr val="7F7F7F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32379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-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>
          <a:xfrm>
            <a:off x="457201" y="1381125"/>
            <a:ext cx="4025899" cy="4824414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CA" dirty="0"/>
              <a:t>First Level Text</a:t>
            </a:r>
          </a:p>
          <a:p>
            <a:pPr lvl="1"/>
            <a:r>
              <a:rPr lang="en-CA" dirty="0"/>
              <a:t>Second Level Text</a:t>
            </a:r>
          </a:p>
          <a:p>
            <a:pPr lvl="2"/>
            <a:r>
              <a:rPr lang="en-CA" dirty="0"/>
              <a:t>Third Level Text</a:t>
            </a:r>
          </a:p>
          <a:p>
            <a:pPr lvl="3"/>
            <a:r>
              <a:rPr lang="en-CA" dirty="0"/>
              <a:t>Fourth Level Text</a:t>
            </a:r>
          </a:p>
          <a:p>
            <a:pPr lvl="4"/>
            <a:r>
              <a:rPr lang="en-CA" dirty="0"/>
              <a:t>Fifth Level Text</a:t>
            </a:r>
          </a:p>
        </p:txBody>
      </p:sp>
      <p:sp>
        <p:nvSpPr>
          <p:cNvPr id="9" name="Content Placeholder 9"/>
          <p:cNvSpPr>
            <a:spLocks noGrp="1"/>
          </p:cNvSpPr>
          <p:nvPr>
            <p:ph sz="quarter" idx="13" hasCustomPrompt="1"/>
          </p:nvPr>
        </p:nvSpPr>
        <p:spPr>
          <a:xfrm>
            <a:off x="4659314" y="1381125"/>
            <a:ext cx="4025899" cy="4824414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CA" dirty="0"/>
              <a:t>First Level Text</a:t>
            </a:r>
          </a:p>
          <a:p>
            <a:pPr lvl="1"/>
            <a:r>
              <a:rPr lang="en-CA" dirty="0"/>
              <a:t>Second Level Text</a:t>
            </a:r>
          </a:p>
          <a:p>
            <a:pPr lvl="2"/>
            <a:r>
              <a:rPr lang="en-CA" dirty="0"/>
              <a:t>Third Level Text</a:t>
            </a:r>
          </a:p>
          <a:p>
            <a:pPr lvl="3"/>
            <a:r>
              <a:rPr lang="en-CA" dirty="0"/>
              <a:t>Fourth Level Text</a:t>
            </a:r>
          </a:p>
          <a:p>
            <a:pPr lvl="4"/>
            <a:r>
              <a:rPr lang="en-CA" dirty="0"/>
              <a:t>Fifth Level Text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457994" y="1162050"/>
            <a:ext cx="868600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Master Title Slide Headline</a:t>
            </a:r>
            <a:endParaRPr lang="en-CA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8144698" y="6562940"/>
            <a:ext cx="536400" cy="244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597A8DCA-8F96-49CD-B4D5-7AC92F955860}" type="slidenum">
              <a:rPr lang="en-CA" sz="900" smtClean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en-CA" sz="900" dirty="0">
              <a:solidFill>
                <a:srgbClr val="7F7F7F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2026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-content Paragraph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>
          <a:xfrm>
            <a:off x="457202" y="1381125"/>
            <a:ext cx="4025898" cy="4824414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spcAft>
                <a:spcPts val="0"/>
              </a:spcAft>
              <a:buNone/>
              <a:defRPr sz="2000" b="1">
                <a:solidFill>
                  <a:schemeClr val="bg2"/>
                </a:solidFill>
              </a:defRPr>
            </a:lvl1pPr>
            <a:lvl2pPr marL="231775" indent="-231775">
              <a:buFont typeface="Arial" pitchFamily="34" charset="0"/>
              <a:buChar char="•"/>
              <a:defRPr sz="2000"/>
            </a:lvl2pPr>
            <a:lvl3pPr marL="457200" indent="-231775">
              <a:buFont typeface="Arial" pitchFamily="34" charset="0"/>
              <a:buChar char="–"/>
              <a:defRPr sz="1800"/>
            </a:lvl3pPr>
            <a:lvl4pPr marL="688975" indent="-225425">
              <a:buFont typeface="Arial" pitchFamily="34" charset="0"/>
              <a:buChar char="•"/>
              <a:defRPr sz="1600"/>
            </a:lvl4pPr>
            <a:lvl5pPr marL="914400" indent="-225425">
              <a:buFont typeface="Arial" pitchFamily="34" charset="0"/>
              <a:buChar char="–"/>
              <a:tabLst/>
              <a:defRPr sz="1400"/>
            </a:lvl5pPr>
          </a:lstStyle>
          <a:p>
            <a:pPr lvl="0"/>
            <a:r>
              <a:rPr lang="en-CA" dirty="0"/>
              <a:t>First Level Text</a:t>
            </a:r>
          </a:p>
          <a:p>
            <a:pPr lvl="1"/>
            <a:r>
              <a:rPr lang="en-CA" dirty="0"/>
              <a:t>Second Level Text</a:t>
            </a:r>
          </a:p>
          <a:p>
            <a:pPr lvl="2"/>
            <a:r>
              <a:rPr lang="en-CA" dirty="0"/>
              <a:t>Third Level Text</a:t>
            </a:r>
          </a:p>
          <a:p>
            <a:pPr lvl="3"/>
            <a:r>
              <a:rPr lang="en-CA" dirty="0"/>
              <a:t>Fourth Level Text</a:t>
            </a:r>
          </a:p>
          <a:p>
            <a:pPr lvl="4"/>
            <a:r>
              <a:rPr lang="en-CA" dirty="0"/>
              <a:t>Fifth Level Text</a:t>
            </a:r>
          </a:p>
        </p:txBody>
      </p:sp>
      <p:sp>
        <p:nvSpPr>
          <p:cNvPr id="8" name="Content Placeholder 9"/>
          <p:cNvSpPr>
            <a:spLocks noGrp="1"/>
          </p:cNvSpPr>
          <p:nvPr>
            <p:ph sz="quarter" idx="14" hasCustomPrompt="1"/>
          </p:nvPr>
        </p:nvSpPr>
        <p:spPr>
          <a:xfrm>
            <a:off x="4660900" y="1381125"/>
            <a:ext cx="4025898" cy="4824414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spcAft>
                <a:spcPts val="0"/>
              </a:spcAft>
              <a:buNone/>
              <a:defRPr sz="2000" b="1">
                <a:solidFill>
                  <a:schemeClr val="bg2"/>
                </a:solidFill>
              </a:defRPr>
            </a:lvl1pPr>
            <a:lvl2pPr marL="231775" indent="-231775">
              <a:buFont typeface="Arial" pitchFamily="34" charset="0"/>
              <a:buChar char="•"/>
              <a:defRPr sz="2000"/>
            </a:lvl2pPr>
            <a:lvl3pPr marL="457200" indent="-231775">
              <a:buFont typeface="Arial" pitchFamily="34" charset="0"/>
              <a:buChar char="–"/>
              <a:defRPr sz="1800"/>
            </a:lvl3pPr>
            <a:lvl4pPr marL="688975" indent="-225425">
              <a:buFont typeface="Arial" pitchFamily="34" charset="0"/>
              <a:buChar char="•"/>
              <a:defRPr sz="1600"/>
            </a:lvl4pPr>
            <a:lvl5pPr marL="914400" indent="-225425">
              <a:buFont typeface="Arial" pitchFamily="34" charset="0"/>
              <a:buChar char="–"/>
              <a:tabLst/>
              <a:defRPr sz="1400"/>
            </a:lvl5pPr>
          </a:lstStyle>
          <a:p>
            <a:pPr lvl="0"/>
            <a:r>
              <a:rPr lang="en-CA" dirty="0"/>
              <a:t>First Level Text</a:t>
            </a:r>
          </a:p>
          <a:p>
            <a:pPr lvl="1"/>
            <a:r>
              <a:rPr lang="en-CA" dirty="0"/>
              <a:t>Second Level Text</a:t>
            </a:r>
          </a:p>
          <a:p>
            <a:pPr lvl="2"/>
            <a:r>
              <a:rPr lang="en-CA" dirty="0"/>
              <a:t>Third Level Text</a:t>
            </a:r>
          </a:p>
          <a:p>
            <a:pPr lvl="3"/>
            <a:r>
              <a:rPr lang="en-CA" dirty="0"/>
              <a:t>Fourth Level Text</a:t>
            </a:r>
          </a:p>
          <a:p>
            <a:pPr lvl="4"/>
            <a:r>
              <a:rPr lang="en-CA" dirty="0"/>
              <a:t>Fifth Level Text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457994" y="1162050"/>
            <a:ext cx="868600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Master Title Slide Headline</a:t>
            </a:r>
            <a:endParaRPr lang="en-CA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8144698" y="6562940"/>
            <a:ext cx="536400" cy="244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597A8DCA-8F96-49CD-B4D5-7AC92F955860}" type="slidenum">
              <a:rPr lang="en-CA" sz="900" smtClean="0">
                <a:solidFill>
                  <a:srgbClr val="666666"/>
                </a:solidFill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en-CA" sz="900" dirty="0">
              <a:solidFill>
                <a:srgbClr val="666666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32379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 userDrawn="1"/>
        </p:nvCxnSpPr>
        <p:spPr>
          <a:xfrm>
            <a:off x="457994" y="1162050"/>
            <a:ext cx="868600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Master Title Slide Headline</a:t>
            </a:r>
            <a:endParaRPr lang="en-CA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8144698" y="6562940"/>
            <a:ext cx="536400" cy="244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597A8DCA-8F96-49CD-B4D5-7AC92F955860}" type="slidenum">
              <a:rPr lang="en-CA" sz="900" smtClean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en-CA" sz="900" dirty="0">
              <a:solidFill>
                <a:srgbClr val="7F7F7F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40059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 userDrawn="1"/>
        </p:nvSpPr>
        <p:spPr>
          <a:xfrm>
            <a:off x="8144698" y="6562940"/>
            <a:ext cx="536400" cy="244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597A8DCA-8F96-49CD-B4D5-7AC92F955860}" type="slidenum">
              <a:rPr lang="en-CA" sz="900" smtClean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en-CA" sz="900" dirty="0">
              <a:solidFill>
                <a:srgbClr val="7F7F7F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92938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23583599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359082"/>
            <a:ext cx="8228013" cy="605012"/>
          </a:xfrm>
        </p:spPr>
        <p:txBody>
          <a:bodyPr lIns="0" rIns="0" anchor="b" anchorCtr="0">
            <a:noAutofit/>
          </a:bodyPr>
          <a:lstStyle>
            <a:lvl1pPr marL="0" indent="0" algn="l">
              <a:lnSpc>
                <a:spcPts val="3900"/>
              </a:lnSpc>
              <a:spcBef>
                <a:spcPts val="0"/>
              </a:spcBef>
              <a:spcAft>
                <a:spcPts val="0"/>
              </a:spcAft>
              <a:buNone/>
              <a:defRPr sz="4000" b="0" baseline="0">
                <a:solidFill>
                  <a:schemeClr val="tx2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900">
                <a:solidFill>
                  <a:schemeClr val="bg1"/>
                </a:solidFill>
              </a:defRPr>
            </a:lvl2pPr>
            <a:lvl3pPr marL="468000" indent="0">
              <a:buNone/>
              <a:defRPr/>
            </a:lvl3pPr>
          </a:lstStyle>
          <a:p>
            <a:pPr lvl="0"/>
            <a:r>
              <a:rPr lang="en-US" dirty="0"/>
              <a:t>Master Divider Slide Headline</a:t>
            </a:r>
          </a:p>
        </p:txBody>
      </p:sp>
    </p:spTree>
    <p:extLst>
      <p:ext uri="{BB962C8B-B14F-4D97-AF65-F5344CB8AC3E}">
        <p14:creationId xmlns:p14="http://schemas.microsoft.com/office/powerpoint/2010/main" val="23099448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1381125"/>
            <a:ext cx="8228012" cy="482441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CA" dirty="0"/>
              <a:t>First Level Text</a:t>
            </a:r>
          </a:p>
          <a:p>
            <a:pPr lvl="1"/>
            <a:r>
              <a:rPr lang="en-CA" dirty="0"/>
              <a:t>Second Level Text</a:t>
            </a:r>
          </a:p>
          <a:p>
            <a:pPr lvl="2"/>
            <a:r>
              <a:rPr lang="en-CA" dirty="0"/>
              <a:t>Third Level Text</a:t>
            </a:r>
          </a:p>
          <a:p>
            <a:pPr lvl="3"/>
            <a:r>
              <a:rPr lang="en-CA" dirty="0"/>
              <a:t>Fourth Level Text</a:t>
            </a:r>
          </a:p>
          <a:p>
            <a:pPr lvl="4"/>
            <a:r>
              <a:rPr lang="en-CA" dirty="0"/>
              <a:t>Fifth Level Text</a:t>
            </a:r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461035" y="170122"/>
            <a:ext cx="8205261" cy="785553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/>
          <a:p>
            <a:r>
              <a:rPr lang="en-US" dirty="0"/>
              <a:t>Master Title Slide Headline</a:t>
            </a:r>
            <a:endParaRPr lang="en-CA" dirty="0"/>
          </a:p>
        </p:txBody>
      </p:sp>
      <p:pic>
        <p:nvPicPr>
          <p:cNvPr id="2" name="Google Shape;13;p2">
            <a:extLst>
              <a:ext uri="{FF2B5EF4-FFF2-40B4-BE49-F238E27FC236}">
                <a16:creationId xmlns:a16="http://schemas.microsoft.com/office/drawing/2014/main" id="{9DA32908-A271-35DF-A05F-D279804556F6}"/>
              </a:ext>
            </a:extLst>
          </p:cNvPr>
          <p:cNvPicPr preferRelativeResize="0"/>
          <p:nvPr userDrawn="1"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7772400" y="170122"/>
            <a:ext cx="893896" cy="790460"/>
          </a:xfrm>
          <a:prstGeom prst="rect">
            <a:avLst/>
          </a:prstGeom>
          <a:solidFill>
            <a:schemeClr val="tx1"/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81531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61" r:id="rId10"/>
    <p:sldLayoutId id="2147483657" r:id="rId11"/>
    <p:sldLayoutId id="2147483658" r:id="rId12"/>
    <p:sldLayoutId id="2147483659" r:id="rId13"/>
    <p:sldLayoutId id="2147483663" r:id="rId14"/>
    <p:sldLayoutId id="2147483662" r:id="rId15"/>
    <p:sldLayoutId id="2147483664" r:id="rId16"/>
    <p:sldLayoutId id="2147483665" r:id="rId17"/>
    <p:sldLayoutId id="2147483666" r:id="rId18"/>
    <p:sldLayoutId id="2147483667" r:id="rId19"/>
  </p:sldLayoutIdLst>
  <p:hf hdr="0" ftr="0" dt="0"/>
  <p:txStyles>
    <p:titleStyle>
      <a:lvl1pPr algn="l" defTabSz="914400" rtl="0" eaLnBrk="1" latinLnBrk="0" hangingPunct="1">
        <a:lnSpc>
          <a:spcPts val="2600"/>
        </a:lnSpc>
        <a:spcBef>
          <a:spcPct val="0"/>
        </a:spcBef>
        <a:buNone/>
        <a:defRPr sz="2600" b="1" kern="1200">
          <a:solidFill>
            <a:schemeClr val="accent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231775" indent="-231775" algn="l" defTabSz="914400" rtl="0" eaLnBrk="1" latinLnBrk="0" hangingPunct="1">
        <a:lnSpc>
          <a:spcPct val="100000"/>
        </a:lnSpc>
        <a:spcBef>
          <a:spcPts val="1200"/>
        </a:spcBef>
        <a:spcAft>
          <a:spcPts val="0"/>
        </a:spcAft>
        <a:buClr>
          <a:schemeClr val="tx1"/>
        </a:buClr>
        <a:buSzPct val="80000"/>
        <a:buFont typeface="Arial" pitchFamily="34" charset="0"/>
        <a:buChar char="•"/>
        <a:defRPr sz="2600" b="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457200" indent="-231775" algn="l" defTabSz="914400" rtl="0" eaLnBrk="1" latinLnBrk="0" hangingPunct="1">
        <a:lnSpc>
          <a:spcPct val="100000"/>
        </a:lnSpc>
        <a:spcBef>
          <a:spcPts val="624"/>
        </a:spcBef>
        <a:spcAft>
          <a:spcPts val="0"/>
        </a:spcAft>
        <a:buClr>
          <a:schemeClr val="tx1"/>
        </a:buClr>
        <a:buSzPct val="80000"/>
        <a:buFont typeface="Arial" pitchFamily="34" charset="0"/>
        <a:buChar char="–"/>
        <a:defRPr sz="2400" kern="1200">
          <a:solidFill>
            <a:srgbClr val="000000"/>
          </a:solidFill>
          <a:latin typeface="Arial" pitchFamily="34" charset="0"/>
          <a:ea typeface="+mn-ea"/>
          <a:cs typeface="Arial" pitchFamily="34" charset="0"/>
        </a:defRPr>
      </a:lvl2pPr>
      <a:lvl3pPr marL="688975" indent="-231775" algn="l" defTabSz="914400" rtl="0" eaLnBrk="1" latinLnBrk="0" hangingPunct="1">
        <a:lnSpc>
          <a:spcPct val="100000"/>
        </a:lnSpc>
        <a:spcBef>
          <a:spcPts val="576"/>
        </a:spcBef>
        <a:spcAft>
          <a:spcPts val="0"/>
        </a:spcAft>
        <a:buClr>
          <a:schemeClr val="tx1"/>
        </a:buClr>
        <a:buSzPct val="80000"/>
        <a:buFont typeface="Arial" pitchFamily="34" charset="0"/>
        <a:buChar char="•"/>
        <a:defRPr sz="2000" kern="1200" baseline="0">
          <a:solidFill>
            <a:srgbClr val="000000"/>
          </a:solidFill>
          <a:latin typeface="Arial" pitchFamily="34" charset="0"/>
          <a:ea typeface="+mn-ea"/>
          <a:cs typeface="Arial" pitchFamily="34" charset="0"/>
        </a:defRPr>
      </a:lvl3pPr>
      <a:lvl4pPr marL="914400" indent="-225425" algn="l" defTabSz="914400" rtl="0" eaLnBrk="1" latinLnBrk="0" hangingPunct="1">
        <a:lnSpc>
          <a:spcPct val="100000"/>
        </a:lnSpc>
        <a:spcBef>
          <a:spcPts val="528"/>
        </a:spcBef>
        <a:spcAft>
          <a:spcPts val="0"/>
        </a:spcAft>
        <a:buClr>
          <a:schemeClr val="tx1"/>
        </a:buClr>
        <a:buSzPct val="80000"/>
        <a:buFont typeface="Arial" pitchFamily="34" charset="0"/>
        <a:buChar char="–"/>
        <a:defRPr sz="1800" kern="1200" baseline="0">
          <a:solidFill>
            <a:srgbClr val="000000"/>
          </a:solidFill>
          <a:latin typeface="Arial" pitchFamily="34" charset="0"/>
          <a:ea typeface="+mn-ea"/>
          <a:cs typeface="Arial" pitchFamily="34" charset="0"/>
        </a:defRPr>
      </a:lvl4pPr>
      <a:lvl5pPr marL="1146175" indent="-231775" algn="l" defTabSz="914400" rtl="0" eaLnBrk="1" latinLnBrk="0" hangingPunct="1">
        <a:lnSpc>
          <a:spcPct val="100000"/>
        </a:lnSpc>
        <a:spcBef>
          <a:spcPts val="480"/>
        </a:spcBef>
        <a:spcAft>
          <a:spcPts val="0"/>
        </a:spcAft>
        <a:buClr>
          <a:schemeClr val="tx1"/>
        </a:buClr>
        <a:buSzPct val="80000"/>
        <a:buFont typeface="Arial" pitchFamily="34" charset="0"/>
        <a:buChar char="•"/>
        <a:defRPr sz="1600" kern="1200" baseline="0">
          <a:solidFill>
            <a:srgbClr val="000000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jpeg"/><Relationship Id="rId4" Type="http://schemas.openxmlformats.org/officeDocument/2006/relationships/image" Target="../media/image21.png"/><Relationship Id="rId9" Type="http://schemas.openxmlformats.org/officeDocument/2006/relationships/image" Target="../media/image26.png"/><Relationship Id="rId14" Type="http://schemas.openxmlformats.org/officeDocument/2006/relationships/image" Target="../media/image31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8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8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8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8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8081/swagger-ui.html" TargetMode="External"/><Relationship Id="rId2" Type="http://schemas.openxmlformats.org/officeDocument/2006/relationships/hyperlink" Target="http://localhost:8081/api/login?username=demo&amp;password=demo" TargetMode="External"/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57101" y="3264310"/>
            <a:ext cx="3886300" cy="796617"/>
          </a:xfrm>
        </p:spPr>
        <p:txBody>
          <a:bodyPr/>
          <a:lstStyle/>
          <a:p>
            <a:r>
              <a:rPr lang="en-US" dirty="0"/>
              <a:t>Parameswari Ettiappan</a:t>
            </a:r>
          </a:p>
        </p:txBody>
      </p:sp>
      <p:sp>
        <p:nvSpPr>
          <p:cNvPr id="2" name="AutoShape 2" descr="Image result for ELK stack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" name="AutoShape 2" descr="camunda logoக்கான பட முடிவுகள்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" name="Google Shape;1850;p121">
            <a:extLst>
              <a:ext uri="{FF2B5EF4-FFF2-40B4-BE49-F238E27FC236}">
                <a16:creationId xmlns:a16="http://schemas.microsoft.com/office/drawing/2014/main" id="{FAF2E3A4-E28E-8437-EB0D-756A3BF76577}"/>
              </a:ext>
            </a:extLst>
          </p:cNvPr>
          <p:cNvSpPr txBox="1">
            <a:spLocks/>
          </p:cNvSpPr>
          <p:nvPr/>
        </p:nvSpPr>
        <p:spPr>
          <a:xfrm>
            <a:off x="457200" y="2209799"/>
            <a:ext cx="4563900" cy="587275"/>
          </a:xfrm>
          <a:prstGeom prst="rect">
            <a:avLst/>
          </a:prstGeom>
        </p:spPr>
        <p:txBody>
          <a:bodyPr spcFirstLastPara="1" wrap="square" lIns="0" tIns="0" rIns="0" bIns="0" anchor="b" anchorCtr="0">
            <a:normAutofit/>
          </a:bodyPr>
          <a:lstStyle>
            <a:lvl1pPr algn="l" defTabSz="914400" rtl="0" eaLnBrk="1" latinLnBrk="0" hangingPunct="1">
              <a:lnSpc>
                <a:spcPts val="2600"/>
              </a:lnSpc>
              <a:spcBef>
                <a:spcPct val="0"/>
              </a:spcBef>
              <a:buNone/>
              <a:defRPr sz="2600" b="1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>
              <a:spcBef>
                <a:spcPts val="0"/>
              </a:spcBef>
            </a:pPr>
            <a:r>
              <a:rPr lang="en-IN"/>
              <a:t>Camunda Platform 8</a:t>
            </a:r>
            <a:endParaRPr lang="en-IN" dirty="0"/>
          </a:p>
        </p:txBody>
      </p:sp>
      <p:pic>
        <p:nvPicPr>
          <p:cNvPr id="9" name="Google Shape;12;p2">
            <a:extLst>
              <a:ext uri="{FF2B5EF4-FFF2-40B4-BE49-F238E27FC236}">
                <a16:creationId xmlns:a16="http://schemas.microsoft.com/office/drawing/2014/main" id="{7DF9561C-4B92-9CAC-D7F7-D40A0F8A3FCF}"/>
              </a:ext>
            </a:extLst>
          </p:cNvPr>
          <p:cNvPicPr preferRelativeResize="0"/>
          <p:nvPr/>
        </p:nvPicPr>
        <p:blipFill>
          <a:blip r:embed="rId2">
            <a:alphaModFix/>
            <a:duotone>
              <a:prstClr val="black"/>
              <a:schemeClr val="tx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57100" y="571500"/>
            <a:ext cx="3276700" cy="1181100"/>
          </a:xfrm>
          <a:prstGeom prst="rect">
            <a:avLst/>
          </a:prstGeom>
          <a:solidFill>
            <a:schemeClr val="tx1"/>
          </a:solidFill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BE662DE-3566-B110-B7BA-334823AA6D48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IN" dirty="0"/>
              <a:t>BPM Tools:</a:t>
            </a:r>
          </a:p>
          <a:p>
            <a:pPr lvl="1"/>
            <a:r>
              <a:rPr lang="en-IN" dirty="0"/>
              <a:t>Camunda, Bonita, Bizagi, IBM BPM, Appian.</a:t>
            </a:r>
          </a:p>
          <a:p>
            <a:r>
              <a:rPr lang="en-IN" dirty="0"/>
              <a:t>Workflow Automation Tools:</a:t>
            </a:r>
          </a:p>
          <a:p>
            <a:pPr lvl="1"/>
            <a:r>
              <a:rPr lang="en-IN" dirty="0"/>
              <a:t>Zapier, Microsoft Power Automate, Nintex, UiPath, Monday.com.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5CD0341-BEB2-CAF3-BAB7-1B6A152DA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BPM Tools and Workflow Automation Platforms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96855011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7C65009-A758-01B9-7BA7-EA212B0941DD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Onboarding Processes: </a:t>
            </a:r>
          </a:p>
          <a:p>
            <a:pPr lvl="1"/>
            <a:r>
              <a:rPr lang="en-US" dirty="0"/>
              <a:t>Automating employee onboarding workflows for consistent and efficient orientation.</a:t>
            </a:r>
          </a:p>
          <a:p>
            <a:r>
              <a:rPr lang="en-US" dirty="0"/>
              <a:t>Invoice Approvals: </a:t>
            </a:r>
          </a:p>
          <a:p>
            <a:pPr lvl="1"/>
            <a:r>
              <a:rPr lang="en-US" dirty="0"/>
              <a:t>Streamlining the approval process by routing invoices automatically to appropriate approvers.</a:t>
            </a:r>
          </a:p>
          <a:p>
            <a:r>
              <a:rPr lang="en-US" dirty="0"/>
              <a:t>Customer Support: </a:t>
            </a:r>
          </a:p>
          <a:p>
            <a:pPr lvl="1"/>
            <a:r>
              <a:rPr lang="en-US" dirty="0"/>
              <a:t>Automating ticket assignment and status updates in customer service systems.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6C8996F-6AAD-F81A-003D-B9DE6CB00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Common Use Cases</a:t>
            </a:r>
          </a:p>
        </p:txBody>
      </p:sp>
    </p:spTree>
    <p:extLst>
      <p:ext uri="{BB962C8B-B14F-4D97-AF65-F5344CB8AC3E}">
        <p14:creationId xmlns:p14="http://schemas.microsoft.com/office/powerpoint/2010/main" val="5733196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4C66E95-2C20-03AE-2FDF-BC12D533C270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BPMN (Business Process Model and Notation) 2.0 is a standardized graphical notation for modeling business processes. </a:t>
            </a:r>
          </a:p>
          <a:p>
            <a:r>
              <a:rPr lang="en-US" dirty="0"/>
              <a:t>It provides a clear, comprehensive way to document and communicate processes within and across organizations. </a:t>
            </a:r>
          </a:p>
          <a:p>
            <a:r>
              <a:rPr lang="en-US" dirty="0"/>
              <a:t>BPMN 2.0 is widely adopted because it is intuitive for business stakeholders and precise for technical implementers.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683F5D-A7D1-D5FB-399F-DC3CB3750B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Modeling with BPMN 2.0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816559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DCFE27-A37B-E883-9605-DCF984B87B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08EAA28-3006-BBBE-8445-BEEC02F3DAD8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57201" y="1381124"/>
            <a:ext cx="8228012" cy="5019675"/>
          </a:xfrm>
        </p:spPr>
        <p:txBody>
          <a:bodyPr>
            <a:normAutofit/>
          </a:bodyPr>
          <a:lstStyle/>
          <a:p>
            <a:r>
              <a:rPr lang="en-US" dirty="0"/>
              <a:t>Standardization: </a:t>
            </a:r>
          </a:p>
          <a:p>
            <a:pPr lvl="1"/>
            <a:r>
              <a:rPr lang="en-US" dirty="0"/>
              <a:t>Ensures a consistent way to model business processes across industries.</a:t>
            </a:r>
          </a:p>
          <a:p>
            <a:r>
              <a:rPr lang="en-US" dirty="0"/>
              <a:t>Clarity: </a:t>
            </a:r>
          </a:p>
          <a:p>
            <a:pPr lvl="1"/>
            <a:r>
              <a:rPr lang="en-US" dirty="0"/>
              <a:t>Bridges the communication gap between business and IT stakeholders.</a:t>
            </a:r>
          </a:p>
          <a:p>
            <a:r>
              <a:rPr lang="en-US" dirty="0"/>
              <a:t>Automation Readiness: </a:t>
            </a:r>
          </a:p>
          <a:p>
            <a:pPr lvl="1"/>
            <a:r>
              <a:rPr lang="en-US" dirty="0"/>
              <a:t>Models can be directly implemented in Business Process Management Systems (BPMS).</a:t>
            </a:r>
          </a:p>
          <a:p>
            <a:r>
              <a:rPr lang="en-US" dirty="0"/>
              <a:t>Flexibility: </a:t>
            </a:r>
          </a:p>
          <a:p>
            <a:pPr lvl="1"/>
            <a:r>
              <a:rPr lang="en-US" dirty="0"/>
              <a:t>Supports complex and simple process designs.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1369D72-CC8F-8303-C651-5216122AD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Objectives of BPMN 2.0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739149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DC82E6-DBB5-3DD2-7D90-D49CB017A43E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57201" y="1381124"/>
            <a:ext cx="8228012" cy="501967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BPMN 2.0 diagrams consist of specific elements grouped into five categories:</a:t>
            </a:r>
          </a:p>
          <a:p>
            <a:r>
              <a:rPr lang="en-US" b="1" dirty="0"/>
              <a:t>1. Flow Objects: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Events</a:t>
            </a:r>
            <a:r>
              <a:rPr lang="en-US" dirty="0"/>
              <a:t>: Represent something that happens during a process.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Start Event</a:t>
            </a:r>
            <a:r>
              <a:rPr lang="en-US" dirty="0"/>
              <a:t>: Triggers the process.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Intermediate Event</a:t>
            </a:r>
            <a:r>
              <a:rPr lang="en-US" dirty="0"/>
              <a:t>: Occurs between tasks.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End Event</a:t>
            </a:r>
            <a:r>
              <a:rPr lang="en-US" dirty="0"/>
              <a:t>: Marks process completion.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Activities</a:t>
            </a:r>
            <a:r>
              <a:rPr lang="en-US" dirty="0"/>
              <a:t>: Represent tasks or work performed.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Task</a:t>
            </a:r>
            <a:r>
              <a:rPr lang="en-US" dirty="0"/>
              <a:t>: A single unit of work.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Sub-Process</a:t>
            </a:r>
            <a:r>
              <a:rPr lang="en-US" dirty="0"/>
              <a:t>: A set of tasks grouped together.</a:t>
            </a:r>
          </a:p>
          <a:p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19CFEED-0B23-58D3-807A-1E890AD86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Core Components of BPMN 2.0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677465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71F56E-41C9-B614-AFE7-C173897A69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7C636C1-9121-0499-005F-FF62D141F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Core Components of BPMN 2.0</a:t>
            </a: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9E0E2AE-296F-48D6-A0A5-B83CDC55C2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906" y="1600200"/>
            <a:ext cx="8345065" cy="4639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5441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EE36F9-B6D7-C2A7-F6E6-EA65AE1C10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A4D33AB-673C-9CCD-F387-614F6A700F60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57201" y="1381124"/>
            <a:ext cx="8228012" cy="5019675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Gateways</a:t>
            </a:r>
            <a:r>
              <a:rPr lang="en-US" dirty="0"/>
              <a:t>: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Control the flow based on conditions or decisions.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Exclusive Gateway</a:t>
            </a:r>
            <a:r>
              <a:rPr lang="en-US" dirty="0"/>
              <a:t>: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Represents decision-making where only one path is taken.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Parallel Gateway</a:t>
            </a:r>
            <a:r>
              <a:rPr lang="en-US" dirty="0"/>
              <a:t>: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Allows multiple paths to execute simultaneously.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Inclusive Gateway</a:t>
            </a:r>
            <a:r>
              <a:rPr lang="en-US" dirty="0"/>
              <a:t>: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Multiple paths can be taken based on conditions.</a:t>
            </a:r>
          </a:p>
          <a:p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39BF090-1C61-93A0-C31F-77684CBF70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Core Components of BPMN 2.0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024149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DFB7A8-9FA4-7C15-A563-4FBE89C548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C492E64-C7CA-1506-0ED5-72AAD6062364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57201" y="1381124"/>
            <a:ext cx="8228012" cy="5019675"/>
          </a:xfrm>
        </p:spPr>
        <p:txBody>
          <a:bodyPr>
            <a:normAutofit/>
          </a:bodyPr>
          <a:lstStyle/>
          <a:p>
            <a:r>
              <a:rPr lang="en-US" b="1" dirty="0"/>
              <a:t>2. Connecting Objects: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/>
              <a:t>Sequence Flows</a:t>
            </a:r>
            <a:r>
              <a:rPr lang="en-US" dirty="0"/>
              <a:t>: Indicate the order of execution of tasks.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/>
              <a:t>Message Flows</a:t>
            </a:r>
            <a:r>
              <a:rPr lang="en-US" dirty="0"/>
              <a:t>: Represent communication between processes or participants.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/>
              <a:t>Association</a:t>
            </a:r>
            <a:r>
              <a:rPr lang="en-US" dirty="0"/>
              <a:t>: Connects data or artifacts to flow objects.</a:t>
            </a:r>
          </a:p>
          <a:p>
            <a:r>
              <a:rPr lang="en-US" b="1" dirty="0"/>
              <a:t>3. </a:t>
            </a:r>
            <a:r>
              <a:rPr lang="en-US" b="1" dirty="0" err="1"/>
              <a:t>Swimlanes</a:t>
            </a:r>
            <a:r>
              <a:rPr lang="en-US" b="1" dirty="0"/>
              <a:t>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/>
              <a:t>Pools</a:t>
            </a:r>
            <a:r>
              <a:rPr lang="en-US" dirty="0"/>
              <a:t>: Represent participants or entities in a process.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/>
              <a:t>Lanes</a:t>
            </a:r>
            <a:r>
              <a:rPr lang="en-US" dirty="0"/>
              <a:t>: Subdivide pools to depict roles, departments, or systems.</a:t>
            </a:r>
          </a:p>
          <a:p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750BE2F-8737-90D8-231B-74ABB1C5B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Core Components of BPMN 2.0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450045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9726F5-266D-DFEB-CDF1-AABB68753F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7639076-41B8-8D66-C3E3-F2630EF8BA27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57201" y="1381124"/>
            <a:ext cx="8228012" cy="5095876"/>
          </a:xfrm>
        </p:spPr>
        <p:txBody>
          <a:bodyPr>
            <a:normAutofit/>
          </a:bodyPr>
          <a:lstStyle/>
          <a:p>
            <a:r>
              <a:rPr lang="en-US" b="1" dirty="0"/>
              <a:t>4. Artifacts: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/>
              <a:t>Data Objects</a:t>
            </a:r>
            <a:r>
              <a:rPr lang="en-US" dirty="0"/>
              <a:t>: Represent data required or produced by activities.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/>
              <a:t>Groups</a:t>
            </a:r>
            <a:r>
              <a:rPr lang="en-US" dirty="0"/>
              <a:t>: Group related elements for clarity (no impact on execution).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/>
              <a:t>Annotations</a:t>
            </a:r>
            <a:r>
              <a:rPr lang="en-US" dirty="0"/>
              <a:t>: Add additional information for clarity.</a:t>
            </a:r>
          </a:p>
          <a:p>
            <a:r>
              <a:rPr lang="en-US" b="1" dirty="0"/>
              <a:t>5. Data: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/>
              <a:t>Data Stores</a:t>
            </a:r>
            <a:r>
              <a:rPr lang="en-US" dirty="0"/>
              <a:t>: Represent stored data accessible by the process.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/>
              <a:t>Data Inputs/Outputs</a:t>
            </a:r>
            <a:r>
              <a:rPr lang="en-US" dirty="0"/>
              <a:t>: Represent the input and output data associated with tasks.</a:t>
            </a:r>
          </a:p>
          <a:p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ED574FB-612B-0316-8A29-8F7328C3A6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Core Components of BPMN 2.0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046912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8F4284B-A200-409D-CF82-5A66F6AEBA5C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57201" y="1381124"/>
            <a:ext cx="8228012" cy="5172075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/>
              <a:t>Imagine a </a:t>
            </a:r>
            <a:r>
              <a:rPr lang="en-US" b="1" dirty="0"/>
              <a:t>Purchase Order Approval Process</a:t>
            </a:r>
            <a:r>
              <a:rPr lang="en-US" dirty="0"/>
              <a:t>: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Start Event</a:t>
            </a:r>
            <a:r>
              <a:rPr lang="en-US" dirty="0"/>
              <a:t>: Purchase order submission.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Activity</a:t>
            </a:r>
            <a:r>
              <a:rPr lang="en-US" dirty="0"/>
              <a:t>: Validate order details.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Exclusive Gateway</a:t>
            </a:r>
            <a:r>
              <a:rPr lang="en-US" dirty="0"/>
              <a:t>: Decision: "Is the order valid?"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If yes: Send for approval.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If no: Notify submitter and end process.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Activity</a:t>
            </a:r>
            <a:r>
              <a:rPr lang="en-US" dirty="0"/>
              <a:t>: Manager approves or rejects the order.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Exclusive Gateway</a:t>
            </a:r>
            <a:r>
              <a:rPr lang="en-US" dirty="0"/>
              <a:t>: Decision: "Approved or Rejected?"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If approved: Place the order.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If rejected: Notify submitter and end process.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End Event</a:t>
            </a:r>
            <a:r>
              <a:rPr lang="en-US" dirty="0"/>
              <a:t>: Order completed.</a:t>
            </a:r>
          </a:p>
          <a:p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5FE2110-1F46-228E-4128-84E6D67ECE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Example BPMN 2.0 Workflow</a:t>
            </a:r>
          </a:p>
        </p:txBody>
      </p:sp>
    </p:spTree>
    <p:extLst>
      <p:ext uri="{BB962C8B-B14F-4D97-AF65-F5344CB8AC3E}">
        <p14:creationId xmlns:p14="http://schemas.microsoft.com/office/powerpoint/2010/main" val="15980863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Goals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36329D2-2BDD-F683-58B0-7BE4A1BF7B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335" y="1676400"/>
            <a:ext cx="9144000" cy="3813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2609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4825790-9BC7-B36F-219A-14C3F7D2EC34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en-US" b="1" dirty="0"/>
              <a:t>Intuitive Design</a:t>
            </a:r>
            <a:r>
              <a:rPr lang="en-US" dirty="0"/>
              <a:t>: Easy to understand for both business and technical users.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Flexibility</a:t>
            </a:r>
            <a:r>
              <a:rPr lang="en-US" dirty="0"/>
              <a:t>: Supports both high-level (abstract) and detailed process modeling.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Compatibility</a:t>
            </a:r>
            <a:r>
              <a:rPr lang="en-US" dirty="0"/>
              <a:t>: Integrates seamlessly with BPM tools and systems for process automation.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Transparency</a:t>
            </a:r>
            <a:r>
              <a:rPr lang="en-US" dirty="0"/>
              <a:t>: Improves communication and alignment between stakeholders.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Scalability</a:t>
            </a:r>
            <a:r>
              <a:rPr lang="en-US" dirty="0"/>
              <a:t>: Models can grow with business needs, accommodating complex workflows.</a:t>
            </a:r>
          </a:p>
          <a:p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01D325F-BA03-97A5-AB9E-A73AEAD55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Benefits of BPMN 2.0 for Process Modeling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864231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5A8A441-8948-9CA8-2CBB-FE1634B886A9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IN" dirty="0"/>
              <a:t>Camunda Modeler</a:t>
            </a:r>
          </a:p>
          <a:p>
            <a:r>
              <a:rPr lang="en-IN" dirty="0" err="1"/>
              <a:t>Signavio</a:t>
            </a:r>
            <a:r>
              <a:rPr lang="en-IN" dirty="0"/>
              <a:t> Process Manager</a:t>
            </a:r>
          </a:p>
          <a:p>
            <a:r>
              <a:rPr lang="en-IN" dirty="0"/>
              <a:t>Bizagi Modeler</a:t>
            </a:r>
          </a:p>
          <a:p>
            <a:r>
              <a:rPr lang="en-IN" dirty="0" err="1"/>
              <a:t>Lucidchart</a:t>
            </a:r>
            <a:endParaRPr lang="en-IN" dirty="0"/>
          </a:p>
          <a:p>
            <a:r>
              <a:rPr lang="en-IN" dirty="0"/>
              <a:t>IBM </a:t>
            </a:r>
            <a:r>
              <a:rPr lang="en-IN" dirty="0" err="1"/>
              <a:t>Blueworks</a:t>
            </a:r>
            <a:r>
              <a:rPr lang="en-IN" dirty="0"/>
              <a:t> Live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279BCC5-A833-8CF1-4799-DE8C7E87BE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BPMN 2.0 Tools</a:t>
            </a:r>
          </a:p>
        </p:txBody>
      </p:sp>
    </p:spTree>
    <p:extLst>
      <p:ext uri="{BB962C8B-B14F-4D97-AF65-F5344CB8AC3E}">
        <p14:creationId xmlns:p14="http://schemas.microsoft.com/office/powerpoint/2010/main" val="17945053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E0A8945-DCEB-968A-0125-AE47B9CE3F1A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Process Automation with BPMN 2.0 involves transforming process models into executable workflows using a Business Process Management System (BPMS). </a:t>
            </a:r>
          </a:p>
          <a:p>
            <a:r>
              <a:rPr lang="en-US" dirty="0"/>
              <a:t>BPMN 2.0 is designed for automation, enabling seamless implementation of business processes with minimal manual intervention.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21465B7-32A5-87A7-7E63-BDCA1BF11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Automation with BPMN 2.0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847053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659D649-1D27-50D3-4B64-D3089FD93659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b="1" dirty="0"/>
              <a:t>1. Design the Process: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/>
              <a:t>Map the Workflow</a:t>
            </a:r>
            <a:r>
              <a:rPr lang="en-US" dirty="0"/>
              <a:t>: Use BPMN 2.0 to visually represent tasks, decision points, roles, and events.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/>
              <a:t>Define Inputs and Outputs</a:t>
            </a:r>
            <a:r>
              <a:rPr lang="en-US" dirty="0"/>
              <a:t>: Identify the data required for each task and its expected outcomes.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/>
              <a:t>Incorporate Business Rules</a:t>
            </a:r>
            <a:r>
              <a:rPr lang="en-US" dirty="0"/>
              <a:t>: Specify conditions and rules for decision-making.</a:t>
            </a:r>
          </a:p>
          <a:p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3E6ED6B-7387-24BE-7299-D7295076B7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Steps in Process Automation with BPMN 2.0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332303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07BCB9-2104-8350-3260-65ED12FD1D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5610734-49E8-40F8-7C97-7E640F5E7D5F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57201" y="1381124"/>
            <a:ext cx="8228012" cy="509587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/>
              <a:t>2. Optimize the Process: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Analyze the designed process for inefficiencies, redundancies, and potential bottlenecks.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Simplify and streamline the workflow before automation.</a:t>
            </a:r>
          </a:p>
          <a:p>
            <a:r>
              <a:rPr lang="en-US" b="1" dirty="0"/>
              <a:t>3. Translate the Model for Execution: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Ensure the BPMN 2.0 model includes all executable details: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Task Types</a:t>
            </a:r>
            <a:r>
              <a:rPr lang="en-US" dirty="0"/>
              <a:t> (User Task, Service Task, Script Task).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Gateways</a:t>
            </a:r>
            <a:r>
              <a:rPr lang="en-US" dirty="0"/>
              <a:t> for decision logic.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Events</a:t>
            </a:r>
            <a:r>
              <a:rPr lang="en-US" dirty="0"/>
              <a:t> for triggers and notifications.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Message Flows</a:t>
            </a:r>
            <a:r>
              <a:rPr lang="en-US" dirty="0"/>
              <a:t> for inter-process communication.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Add technical configurations such as API integrations and database connections.</a:t>
            </a:r>
          </a:p>
          <a:p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FABA744-2FE3-C647-7976-52C1463CEF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Steps in Process Automation with BPMN 2.0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159394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D96DF6-EE94-814D-2C1D-122F8973C5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566EDE0-6966-BB7F-E838-7ABF149D9EBF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57201" y="1381124"/>
            <a:ext cx="8228012" cy="5095875"/>
          </a:xfrm>
        </p:spPr>
        <p:txBody>
          <a:bodyPr>
            <a:normAutofit/>
          </a:bodyPr>
          <a:lstStyle/>
          <a:p>
            <a:r>
              <a:rPr lang="en-US" b="1" dirty="0"/>
              <a:t>4. Deploy to a BPMS: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Import the BPMN 2.0 model into a BPMS that supports execution (e.g., Camunda, Appian, Bonita).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Map process elements to real-world systems, roles, and services.</a:t>
            </a:r>
          </a:p>
          <a:p>
            <a:r>
              <a:rPr lang="en-US" b="1" dirty="0"/>
              <a:t>5. Monitor and Optimize: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/>
              <a:t>Track KPIs</a:t>
            </a:r>
            <a:r>
              <a:rPr lang="en-US" dirty="0"/>
              <a:t>: Use BPMS tools to monitor process performance.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/>
              <a:t>Analyze Logs</a:t>
            </a:r>
            <a:r>
              <a:rPr lang="en-US" dirty="0"/>
              <a:t>: Identify inefficiencies or failures through audit logs.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/>
              <a:t>Refine</a:t>
            </a:r>
            <a:r>
              <a:rPr lang="en-US" dirty="0"/>
              <a:t>: Make iterative improvements to the BPMN 2.0 model based on insights.</a:t>
            </a:r>
          </a:p>
          <a:p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3479059-3399-7B0C-AFB8-1CEFDF61E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Steps in Process Automation with BPMN 2.0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655038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A4AA836-E6AF-0E8F-BA10-2FE7D5016176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b="1" dirty="0"/>
              <a:t>Executable Tasks</a:t>
            </a:r>
            <a:r>
              <a:rPr lang="en-US" dirty="0"/>
              <a:t>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/>
              <a:t>User Task</a:t>
            </a:r>
            <a:r>
              <a:rPr lang="en-US" dirty="0"/>
              <a:t>: Performed by a human user via an interface.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/>
              <a:t>Service Task</a:t>
            </a:r>
            <a:r>
              <a:rPr lang="en-US" dirty="0"/>
              <a:t>: Calls an external service (e.g., APIs, web services).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/>
              <a:t>Script Task</a:t>
            </a:r>
            <a:r>
              <a:rPr lang="en-US" dirty="0"/>
              <a:t>: Executes a script or program directly.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/>
              <a:t>Business Rule Task</a:t>
            </a:r>
            <a:r>
              <a:rPr lang="en-US" dirty="0"/>
              <a:t>: Evaluates business rules using a decision engine.</a:t>
            </a:r>
          </a:p>
          <a:p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59B25B9-DD76-097B-A58F-7DB178E1B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BPMN 2.0 Features for Automation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910823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F544B5-E795-EB39-CEA7-3BDCF12F47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A882142-A9FE-A5E6-3F6B-19D3C9F529E8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Gateways for Decision Logic:</a:t>
            </a:r>
          </a:p>
          <a:p>
            <a:pPr lvl="1"/>
            <a:r>
              <a:rPr lang="en-US" dirty="0"/>
              <a:t>Automates decisions based on conditions (e.g., approval thresholds).</a:t>
            </a:r>
          </a:p>
          <a:p>
            <a:r>
              <a:rPr lang="en-US" dirty="0"/>
              <a:t>Event Handling:</a:t>
            </a:r>
          </a:p>
          <a:p>
            <a:pPr lvl="1"/>
            <a:r>
              <a:rPr lang="en-US" dirty="0"/>
              <a:t>Start Events: Trigger processes automatically (e.g., a message or timer).</a:t>
            </a:r>
          </a:p>
          <a:p>
            <a:pPr lvl="1"/>
            <a:r>
              <a:rPr lang="en-US" dirty="0"/>
              <a:t>Intermediate Events: Pause or continue processes based on events.</a:t>
            </a:r>
          </a:p>
          <a:p>
            <a:pPr lvl="1"/>
            <a:r>
              <a:rPr lang="en-US" dirty="0"/>
              <a:t>End Events: Define how a process concludes.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37BDA7C-AA45-C510-0E48-0EA48679F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BPMN 2.0 Features for Automation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195384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4689CB-EDED-0125-D8F2-FCF7AF887F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7473420-84D8-FDE8-0A4C-613EBD8AB7C7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Data and Message Integration:</a:t>
            </a:r>
          </a:p>
          <a:p>
            <a:pPr lvl="1"/>
            <a:r>
              <a:rPr lang="en-US" dirty="0"/>
              <a:t>Handles data inputs/outputs and inter-process communication using message flows and data objects.</a:t>
            </a:r>
          </a:p>
          <a:p>
            <a:r>
              <a:rPr lang="en-US" dirty="0"/>
              <a:t>Error and Exception Handling:</a:t>
            </a:r>
          </a:p>
          <a:p>
            <a:pPr lvl="1"/>
            <a:r>
              <a:rPr lang="en-US" dirty="0"/>
              <a:t>BPMN 2.0 supports boundary events for managing errors and exceptions, ensuring automated processes are resilient.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4A5F5F1-BE39-669F-93CC-AAD209A48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BPMN 2.0 Features for Automation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799094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0ACD5F7-2B17-D955-D4E6-3456702243D5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An employee submits a leave request, which must be approved by their manager and HR before being recorded.</a:t>
            </a:r>
          </a:p>
          <a:p>
            <a:r>
              <a:rPr lang="en-US" b="1" dirty="0"/>
              <a:t>Workflow: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Start Event</a:t>
            </a:r>
            <a:r>
              <a:rPr lang="en-US" dirty="0"/>
              <a:t>: Employee submits leave request (via web form).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Service Task</a:t>
            </a:r>
            <a:r>
              <a:rPr lang="en-US" dirty="0"/>
              <a:t>: Validate the request details.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Exclusive Gateway</a:t>
            </a:r>
            <a:r>
              <a:rPr lang="en-US" dirty="0"/>
              <a:t>: Decision: "Is the request valid?"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If yes: Route to manager for approval.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If no: Notify employee and end process.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User Task</a:t>
            </a:r>
            <a:r>
              <a:rPr lang="en-US" dirty="0"/>
              <a:t>: Manager reviews and approves/rejects the request.</a:t>
            </a:r>
          </a:p>
          <a:p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162958B-2F4F-71BA-BABE-ADDDE1EB3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Automated Leave Request Process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185578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A58E079-AE0C-4561-AFD1-C7C348CF0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Business Process Management Platforms</a:t>
            </a:r>
          </a:p>
        </p:txBody>
      </p:sp>
      <p:pic>
        <p:nvPicPr>
          <p:cNvPr id="7172" name="Picture 4" descr="Comindware in Business Process Management Platforms">
            <a:extLst>
              <a:ext uri="{FF2B5EF4-FFF2-40B4-BE49-F238E27FC236}">
                <a16:creationId xmlns:a16="http://schemas.microsoft.com/office/drawing/2014/main" id="{922C9478-2B28-4EE0-99B0-675EF800BE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35" y="1752601"/>
            <a:ext cx="2739365" cy="397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Nintex in Business Process Management Platforms">
            <a:extLst>
              <a:ext uri="{FF2B5EF4-FFF2-40B4-BE49-F238E27FC236}">
                <a16:creationId xmlns:a16="http://schemas.microsoft.com/office/drawing/2014/main" id="{B1025050-5C72-46A6-AB99-4007345FB0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643448"/>
            <a:ext cx="3125038" cy="915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Appian in Business Process Management Platforms">
            <a:extLst>
              <a:ext uri="{FF2B5EF4-FFF2-40B4-BE49-F238E27FC236}">
                <a16:creationId xmlns:a16="http://schemas.microsoft.com/office/drawing/2014/main" id="{34EE817C-4188-4183-BB17-A190CA291E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3837686"/>
            <a:ext cx="16002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 descr="Oracle in Business Process Management Platforms">
            <a:extLst>
              <a:ext uri="{FF2B5EF4-FFF2-40B4-BE49-F238E27FC236}">
                <a16:creationId xmlns:a16="http://schemas.microsoft.com/office/drawing/2014/main" id="{E8B3C4EA-4EB7-487D-93AF-C6CAD4DE88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3964" y="1752601"/>
            <a:ext cx="16002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0" name="Picture 12" descr="Software AG in Business Process Management Platforms">
            <a:extLst>
              <a:ext uri="{FF2B5EF4-FFF2-40B4-BE49-F238E27FC236}">
                <a16:creationId xmlns:a16="http://schemas.microsoft.com/office/drawing/2014/main" id="{285287D7-2AAD-4EF1-969B-8603733A32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3695605"/>
            <a:ext cx="2705100" cy="71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2" name="Picture 14" descr="IBM in Business Process Management Platforms">
            <a:extLst>
              <a:ext uri="{FF2B5EF4-FFF2-40B4-BE49-F238E27FC236}">
                <a16:creationId xmlns:a16="http://schemas.microsoft.com/office/drawing/2014/main" id="{ADEC9913-200C-4E30-9E5F-4B94DFDD2C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5463" y="4760716"/>
            <a:ext cx="1428750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48CF346-74D5-413A-9752-089B950C22DE}"/>
              </a:ext>
            </a:extLst>
          </p:cNvPr>
          <p:cNvSpPr txBox="1"/>
          <p:nvPr/>
        </p:nvSpPr>
        <p:spPr>
          <a:xfrm>
            <a:off x="2209800" y="5334000"/>
            <a:ext cx="24674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Cloud Pak Automation</a:t>
            </a:r>
          </a:p>
        </p:txBody>
      </p:sp>
      <p:pic>
        <p:nvPicPr>
          <p:cNvPr id="7184" name="Picture 16" descr="ProcessMaker in Business Process Management Platforms">
            <a:extLst>
              <a:ext uri="{FF2B5EF4-FFF2-40B4-BE49-F238E27FC236}">
                <a16:creationId xmlns:a16="http://schemas.microsoft.com/office/drawing/2014/main" id="{2F43962B-0E3E-4302-894B-BEABA2A5CA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425" y="5674757"/>
            <a:ext cx="1085850" cy="1085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6" name="Picture 18" descr="ProcessMaker in Business Process Management Platforms">
            <a:extLst>
              <a:ext uri="{FF2B5EF4-FFF2-40B4-BE49-F238E27FC236}">
                <a16:creationId xmlns:a16="http://schemas.microsoft.com/office/drawing/2014/main" id="{DF0CE186-B2C6-4CD4-8D05-2899481FC9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9395" y="2143450"/>
            <a:ext cx="1155037" cy="130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8" name="Picture 20" descr="Bizagi in Business Process Management Platforms">
            <a:extLst>
              <a:ext uri="{FF2B5EF4-FFF2-40B4-BE49-F238E27FC236}">
                <a16:creationId xmlns:a16="http://schemas.microsoft.com/office/drawing/2014/main" id="{66EA4AF7-AFF4-4A67-8F2E-6CA6F365C0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9788" y="3837686"/>
            <a:ext cx="1666875" cy="1666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D977A00-D39C-4D2C-AFD4-94DFF63B8BA8}"/>
              </a:ext>
            </a:extLst>
          </p:cNvPr>
          <p:cNvSpPr txBox="1"/>
          <p:nvPr/>
        </p:nvSpPr>
        <p:spPr>
          <a:xfrm>
            <a:off x="5483414" y="5422527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Bizagi</a:t>
            </a:r>
          </a:p>
        </p:txBody>
      </p:sp>
      <p:pic>
        <p:nvPicPr>
          <p:cNvPr id="7190" name="Picture 22" descr="XpertRule Software in Business Process Management Platforms">
            <a:extLst>
              <a:ext uri="{FF2B5EF4-FFF2-40B4-BE49-F238E27FC236}">
                <a16:creationId xmlns:a16="http://schemas.microsoft.com/office/drawing/2014/main" id="{F956C331-1C18-49DD-9C74-C148DE7A85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6914" y="3855588"/>
            <a:ext cx="1353386" cy="1353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94" name="Picture 26" descr="Bonitasoft in Business Process Management Platforms">
            <a:extLst>
              <a:ext uri="{FF2B5EF4-FFF2-40B4-BE49-F238E27FC236}">
                <a16:creationId xmlns:a16="http://schemas.microsoft.com/office/drawing/2014/main" id="{81F761F3-4F88-4CAD-9C69-99C2C96FBD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5956124"/>
            <a:ext cx="2555887" cy="804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96" name="Picture 28" descr="BizFlow in Business Process Management Platforms">
            <a:extLst>
              <a:ext uri="{FF2B5EF4-FFF2-40B4-BE49-F238E27FC236}">
                <a16:creationId xmlns:a16="http://schemas.microsoft.com/office/drawing/2014/main" id="{74B413FF-00E3-442A-83B1-A3ED7CDC95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6212" y="5996415"/>
            <a:ext cx="1428750" cy="72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98" name="Picture 30" descr="OpenText in Business Process Management Platforms">
            <a:extLst>
              <a:ext uri="{FF2B5EF4-FFF2-40B4-BE49-F238E27FC236}">
                <a16:creationId xmlns:a16="http://schemas.microsoft.com/office/drawing/2014/main" id="{CB669860-E2CB-4E84-975E-AB5251A85C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2821" y="1261644"/>
            <a:ext cx="1704543" cy="946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71114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313F30-1E24-F054-B883-2E00760CAA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29D4AF5-5DCA-8408-D468-AC16E497A840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r>
              <a:rPr lang="en-US" dirty="0"/>
              <a:t>Exclusive Gateway: Decision: "Approved by manager?“</a:t>
            </a:r>
          </a:p>
          <a:p>
            <a:pPr lvl="1"/>
            <a:r>
              <a:rPr lang="en-US" dirty="0"/>
              <a:t>If yes: Forward to HR for approval.</a:t>
            </a:r>
          </a:p>
          <a:p>
            <a:pPr lvl="1"/>
            <a:r>
              <a:rPr lang="en-US" dirty="0"/>
              <a:t>If no: Notify employee and end process.</a:t>
            </a:r>
          </a:p>
          <a:p>
            <a:r>
              <a:rPr lang="en-US" dirty="0"/>
              <a:t>User Task: HR reviews and approves/rejects.</a:t>
            </a:r>
          </a:p>
          <a:p>
            <a:r>
              <a:rPr lang="en-US" dirty="0"/>
              <a:t>End Event:</a:t>
            </a:r>
          </a:p>
          <a:p>
            <a:pPr lvl="1"/>
            <a:r>
              <a:rPr lang="en-US" dirty="0"/>
              <a:t>If approved: Record leave in the system.</a:t>
            </a:r>
          </a:p>
          <a:p>
            <a:pPr lvl="1"/>
            <a:r>
              <a:rPr lang="en-US" dirty="0"/>
              <a:t>If rejected: Notify employee.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83FF703-B2C1-4D65-4445-5AF1BD109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Automated Leave Request Process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806395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8F8749-CF7A-2CBF-E17D-11E1137274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647CA2C-3558-B94B-9127-5FD49DF49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Automated Leave Request Process</a:t>
            </a:r>
            <a:endParaRPr lang="en-IN" dirty="0"/>
          </a:p>
        </p:txBody>
      </p:sp>
      <p:pic>
        <p:nvPicPr>
          <p:cNvPr id="10242" name="Picture 2" descr="image">
            <a:extLst>
              <a:ext uri="{FF2B5EF4-FFF2-40B4-BE49-F238E27FC236}">
                <a16:creationId xmlns:a16="http://schemas.microsoft.com/office/drawing/2014/main" id="{E46AC885-4B1B-1600-C144-EE33573F30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1" t="3184" r="3857" b="7691"/>
          <a:stretch/>
        </p:blipFill>
        <p:spPr bwMode="auto">
          <a:xfrm>
            <a:off x="381000" y="1676399"/>
            <a:ext cx="8416525" cy="4572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14792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C8E68D-7268-DC8B-7EF0-DC9F51852D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46AD6FC-E78F-739B-BC93-E4440B15E975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Features for Automation: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/>
              <a:t>Data Handling</a:t>
            </a:r>
            <a:r>
              <a:rPr lang="en-US" dirty="0"/>
              <a:t>: Use data objects to capture leave details.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/>
              <a:t>Notifications</a:t>
            </a:r>
            <a:r>
              <a:rPr lang="en-US" dirty="0"/>
              <a:t>: Send automated emails to stakeholders.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/>
              <a:t>Integration</a:t>
            </a:r>
            <a:r>
              <a:rPr lang="en-US" dirty="0"/>
              <a:t>: Connect the system to the HR database for automatic updates.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29123E8-C98E-77A8-E49E-AF040C3D0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Automated Leave Request Process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070924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3709933-54BD-134E-048D-F0B4DDF5447E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57201" y="1381124"/>
            <a:ext cx="8228012" cy="501967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Efficiency:</a:t>
            </a:r>
          </a:p>
          <a:p>
            <a:pPr lvl="1"/>
            <a:r>
              <a:rPr lang="en-US" dirty="0"/>
              <a:t>Eliminates manual steps, reducing delays and errors.</a:t>
            </a:r>
          </a:p>
          <a:p>
            <a:r>
              <a:rPr lang="en-US" dirty="0"/>
              <a:t>Consistency:</a:t>
            </a:r>
          </a:p>
          <a:p>
            <a:pPr lvl="1"/>
            <a:r>
              <a:rPr lang="en-US" dirty="0"/>
              <a:t>Ensures standardized execution of business rules.</a:t>
            </a:r>
          </a:p>
          <a:p>
            <a:r>
              <a:rPr lang="en-US" dirty="0"/>
              <a:t>Transparency:</a:t>
            </a:r>
          </a:p>
          <a:p>
            <a:pPr lvl="1"/>
            <a:r>
              <a:rPr lang="en-US" dirty="0"/>
              <a:t>Provides real-time visibility into process progress.</a:t>
            </a:r>
          </a:p>
          <a:p>
            <a:r>
              <a:rPr lang="en-US" dirty="0"/>
              <a:t>Scalability:</a:t>
            </a:r>
          </a:p>
          <a:p>
            <a:pPr lvl="1"/>
            <a:r>
              <a:rPr lang="en-US" dirty="0"/>
              <a:t>Handles growing volumes of tasks without additional resources.</a:t>
            </a:r>
          </a:p>
          <a:p>
            <a:r>
              <a:rPr lang="en-US" dirty="0"/>
              <a:t>Compliance:</a:t>
            </a:r>
          </a:p>
          <a:p>
            <a:pPr lvl="1"/>
            <a:r>
              <a:rPr lang="en-US" dirty="0"/>
              <a:t>Enforces adherence to organizational policies and regulatory requirements.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3A9C158-36BA-18EB-E96C-2E22BFDDA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Benefits of Automating Processes with BPMN 2.0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607497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CD63EE9-BBCD-5A61-D20F-294843A21380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57201" y="1381124"/>
            <a:ext cx="8228012" cy="5019675"/>
          </a:xfrm>
        </p:spPr>
        <p:txBody>
          <a:bodyPr>
            <a:normAutofit fontScale="85000" lnSpcReduction="20000"/>
          </a:bodyPr>
          <a:lstStyle/>
          <a:p>
            <a:r>
              <a:rPr lang="en-US" b="1" dirty="0"/>
              <a:t>1. Sequential Workflow Pattern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Description</a:t>
            </a:r>
            <a:r>
              <a:rPr lang="en-US" dirty="0"/>
              <a:t>: Tasks are executed in a predefined, linear order.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Use Case</a:t>
            </a:r>
            <a:r>
              <a:rPr lang="en-US" dirty="0"/>
              <a:t>: Simple processes such as document reviews or single-step approvals.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Example</a:t>
            </a:r>
            <a:r>
              <a:rPr lang="en-US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Start Event → Task A → Task B → Task C → End Event.</a:t>
            </a:r>
          </a:p>
          <a:p>
            <a:r>
              <a:rPr lang="en-US" b="1" dirty="0"/>
              <a:t>2. Parallel Workflow Pattern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Description</a:t>
            </a:r>
            <a:r>
              <a:rPr lang="en-US" dirty="0"/>
              <a:t>: Multiple tasks are executed simultaneously, with synchronization points.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Use Case</a:t>
            </a:r>
            <a:r>
              <a:rPr lang="en-US" dirty="0"/>
              <a:t>: Tasks that can be performed independently, such as approvals from multiple stakeholders.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Example</a:t>
            </a:r>
            <a:r>
              <a:rPr lang="en-US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Parallel Gateway → Task A and Task B (in parallel) → Parallel Gateway → End Event.</a:t>
            </a:r>
          </a:p>
          <a:p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DA196D1-5387-B995-43C5-C0B742CCA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Common BPMN Patterns</a:t>
            </a:r>
          </a:p>
        </p:txBody>
      </p:sp>
    </p:spTree>
    <p:extLst>
      <p:ext uri="{BB962C8B-B14F-4D97-AF65-F5344CB8AC3E}">
        <p14:creationId xmlns:p14="http://schemas.microsoft.com/office/powerpoint/2010/main" val="36767260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DFC0F44-9A14-AAB9-6E02-D24E7A0A2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BPMN 2.0</a:t>
            </a:r>
          </a:p>
        </p:txBody>
      </p:sp>
      <p:pic>
        <p:nvPicPr>
          <p:cNvPr id="1026" name="Picture 2" descr="process-sequence">
            <a:extLst>
              <a:ext uri="{FF2B5EF4-FFF2-40B4-BE49-F238E27FC236}">
                <a16:creationId xmlns:a16="http://schemas.microsoft.com/office/drawing/2014/main" id="{C4F1BC59-B252-4CE1-7AB9-6794058744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35" y="2667000"/>
            <a:ext cx="8488017" cy="106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11764FB-E2A1-994D-CC2D-2C4A0A75F296}"/>
              </a:ext>
            </a:extLst>
          </p:cNvPr>
          <p:cNvSpPr txBox="1"/>
          <p:nvPr/>
        </p:nvSpPr>
        <p:spPr>
          <a:xfrm>
            <a:off x="3409643" y="1720645"/>
            <a:ext cx="2590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/>
              <a:t>Sequences</a:t>
            </a:r>
          </a:p>
        </p:txBody>
      </p:sp>
    </p:spTree>
    <p:extLst>
      <p:ext uri="{BB962C8B-B14F-4D97-AF65-F5344CB8AC3E}">
        <p14:creationId xmlns:p14="http://schemas.microsoft.com/office/powerpoint/2010/main" val="187967797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DFC0F44-9A14-AAB9-6E02-D24E7A0A2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BPMN 2.0</a:t>
            </a:r>
          </a:p>
        </p:txBody>
      </p:sp>
      <p:pic>
        <p:nvPicPr>
          <p:cNvPr id="2050" name="Picture 2" descr="data-flow">
            <a:extLst>
              <a:ext uri="{FF2B5EF4-FFF2-40B4-BE49-F238E27FC236}">
                <a16:creationId xmlns:a16="http://schemas.microsoft.com/office/drawing/2014/main" id="{7189EF4B-90B9-455E-D53F-183FF28968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057400"/>
            <a:ext cx="7723909" cy="4045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14AB5DA-DB7A-9EF1-3E47-6F6197B2BC89}"/>
              </a:ext>
            </a:extLst>
          </p:cNvPr>
          <p:cNvSpPr txBox="1"/>
          <p:nvPr/>
        </p:nvSpPr>
        <p:spPr>
          <a:xfrm>
            <a:off x="3276600" y="1355715"/>
            <a:ext cx="1905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/>
              <a:t>Data flow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21361298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DFC0F44-9A14-AAB9-6E02-D24E7A0A2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BPMN 2.0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83FE2D-7E9A-9C41-C3A1-DD0AA5E207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361" y="1447800"/>
            <a:ext cx="8733277" cy="4778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3146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DFC0F44-9A14-AAB9-6E02-D24E7A0A2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BPMN 2.0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555088-4E26-6EFE-3104-B054AD3033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102" y="2057400"/>
            <a:ext cx="8481795" cy="2499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2603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DFC0F44-9A14-AAB9-6E02-D24E7A0A2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BPMN 2.0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EED84F-9ABB-FBD0-DFB4-4AFEB2C2BF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906" y="1447800"/>
            <a:ext cx="7884094" cy="4854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9883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CA434C5-8F1F-79F8-E41C-5D5948ECAF17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Business Process Management (BPM): </a:t>
            </a:r>
          </a:p>
          <a:p>
            <a:pPr lvl="1"/>
            <a:r>
              <a:rPr lang="en-US" dirty="0"/>
              <a:t>BPM refers to the systematic approach to improving and managing business processes to enhance organizational performance. </a:t>
            </a:r>
          </a:p>
          <a:p>
            <a:pPr lvl="1"/>
            <a:r>
              <a:rPr lang="en-US" dirty="0"/>
              <a:t>It involves designing, modeling, executing, monitoring, and optimizing business processes to ensure they are efficient, effective, and aligned with organizational goals.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2B12BE9-816E-10BF-E158-DD8058BFE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BPM and Workflow Automation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1110431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D554EE9-AED6-9BC0-1737-3016801FB6FD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57201" y="1381125"/>
            <a:ext cx="8228012" cy="5248275"/>
          </a:xfrm>
        </p:spPr>
        <p:txBody>
          <a:bodyPr>
            <a:normAutofit fontScale="85000" lnSpcReduction="20000"/>
          </a:bodyPr>
          <a:lstStyle/>
          <a:p>
            <a:r>
              <a:rPr lang="en-US" b="1" dirty="0"/>
              <a:t>3. Exclusive Decision Pattern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Description</a:t>
            </a:r>
            <a:r>
              <a:rPr lang="en-US" dirty="0"/>
              <a:t>: A decision point where only one path is taken based on a condition.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Use Case</a:t>
            </a:r>
            <a:r>
              <a:rPr lang="en-US" dirty="0"/>
              <a:t>: Approval or rejection workflows.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Example</a:t>
            </a:r>
            <a:r>
              <a:rPr lang="en-US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Exclusive Gateway (Decision) → Path 1: Approve → Path 2: Reject.</a:t>
            </a:r>
          </a:p>
          <a:p>
            <a:r>
              <a:rPr lang="en-US" b="1" dirty="0"/>
              <a:t>4. Inclusive Decision Pattern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Description</a:t>
            </a:r>
            <a:r>
              <a:rPr lang="en-US" dirty="0"/>
              <a:t>: A decision point where one or more paths can be taken based on conditions.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Use Case</a:t>
            </a:r>
            <a:r>
              <a:rPr lang="en-US" dirty="0"/>
              <a:t>: Multi-step reviews or conditional task execution.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Example</a:t>
            </a:r>
            <a:r>
              <a:rPr lang="en-US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Inclusive Gateway → Multiple conditional tasks → Inclusive Gateway → End Event.</a:t>
            </a:r>
          </a:p>
          <a:p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3A94BE6-95B6-F5B5-F9BB-2A9C936E7B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Common BPMN Patterns</a:t>
            </a:r>
          </a:p>
        </p:txBody>
      </p:sp>
    </p:spTree>
    <p:extLst>
      <p:ext uri="{BB962C8B-B14F-4D97-AF65-F5344CB8AC3E}">
        <p14:creationId xmlns:p14="http://schemas.microsoft.com/office/powerpoint/2010/main" val="105735364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8E13B3-B1F5-EF44-8366-11C7FACC43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C68557B-EB68-B959-5125-89D1E1460509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57201" y="1381125"/>
            <a:ext cx="8228012" cy="5248275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/>
              <a:t>5. Event-Based Workflow Pattern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Description</a:t>
            </a:r>
            <a:r>
              <a:rPr lang="en-US" dirty="0"/>
              <a:t>: The next step depends on an external event.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Use Case</a:t>
            </a:r>
            <a:r>
              <a:rPr lang="en-US" dirty="0"/>
              <a:t>: Processes triggered by user actions or external system events.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Example</a:t>
            </a:r>
            <a:r>
              <a:rPr lang="en-US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Start Event → Task → Event Gateway → Wait for Event A or Event B → Next Task.</a:t>
            </a:r>
          </a:p>
          <a:p>
            <a:r>
              <a:rPr lang="en-US" b="1" dirty="0"/>
              <a:t>6. Error Handling and Compensation Pattern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Description</a:t>
            </a:r>
            <a:r>
              <a:rPr lang="en-US" dirty="0"/>
              <a:t>: Handles exceptions and compensates for errors during execution.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Use Case</a:t>
            </a:r>
            <a:r>
              <a:rPr lang="en-US" dirty="0"/>
              <a:t>: Ensures robustness in automated workflows.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Example</a:t>
            </a:r>
            <a:r>
              <a:rPr lang="en-US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Boundary Error Event → Task for error handling → End Event.</a:t>
            </a:r>
          </a:p>
          <a:p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A20EFF8-440E-9660-13D2-21060005F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Common BPMN Patterns</a:t>
            </a:r>
          </a:p>
        </p:txBody>
      </p:sp>
    </p:spTree>
    <p:extLst>
      <p:ext uri="{BB962C8B-B14F-4D97-AF65-F5344CB8AC3E}">
        <p14:creationId xmlns:p14="http://schemas.microsoft.com/office/powerpoint/2010/main" val="166400688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124343-66B1-E710-88CB-285C22B89D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B733286-180D-C43C-EC7B-FFCE496457AC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57201" y="1381125"/>
            <a:ext cx="8228012" cy="5248275"/>
          </a:xfrm>
        </p:spPr>
        <p:txBody>
          <a:bodyPr>
            <a:normAutofit/>
          </a:bodyPr>
          <a:lstStyle/>
          <a:p>
            <a:r>
              <a:rPr lang="en-US" b="1" dirty="0"/>
              <a:t>7. Looping Pattern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Description</a:t>
            </a:r>
            <a:r>
              <a:rPr lang="en-US" dirty="0"/>
              <a:t>: Repeats tasks until a specific condition is met.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Use Case</a:t>
            </a:r>
            <a:r>
              <a:rPr lang="en-US" dirty="0"/>
              <a:t>: Iterative reviews or data collection.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Example</a:t>
            </a:r>
            <a:r>
              <a:rPr lang="en-US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Looping Task with condition evaluation after each iteration.</a:t>
            </a:r>
          </a:p>
          <a:p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203AF6-D867-E411-C978-CEEADFAAA0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Common BPMN Patterns</a:t>
            </a:r>
          </a:p>
        </p:txBody>
      </p:sp>
    </p:spTree>
    <p:extLst>
      <p:ext uri="{BB962C8B-B14F-4D97-AF65-F5344CB8AC3E}">
        <p14:creationId xmlns:p14="http://schemas.microsoft.com/office/powerpoint/2010/main" val="42029460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238F4D3-9118-09C2-1F64-9B341C05DB62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b="1" dirty="0"/>
              <a:t>1. Maintain Simplicity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Avoid overcomplicating diagrams.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Use sub-processes to break down complex workflows.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Focus on readability for both business and technical stakeholders.</a:t>
            </a:r>
          </a:p>
          <a:p>
            <a:r>
              <a:rPr lang="en-US" b="1" dirty="0"/>
              <a:t>2. Use Proper Notation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Stick to BPMN 2.0 standards for symbols and flows.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Ensure consistent use of elements like Tasks, Gateways, and Events.</a:t>
            </a:r>
          </a:p>
          <a:p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C208775-C3FC-5CE6-F331-2902A826BA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 Practices in BPMN 2.0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5880636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13CC9F-553E-47B6-0441-ED524295D8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34AA342-85A3-B5D0-03EB-62B6D51794BD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b="1" dirty="0"/>
              <a:t>3. Leverage </a:t>
            </a:r>
            <a:r>
              <a:rPr lang="en-US" b="1" dirty="0" err="1"/>
              <a:t>Swimlanes</a:t>
            </a:r>
            <a:endParaRPr lang="en-US" b="1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Define clear roles and responsibilities using Pools and Lanes.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Ensure every task is assigned to a specific role or system.</a:t>
            </a:r>
          </a:p>
          <a:p>
            <a:r>
              <a:rPr lang="en-US" b="1" dirty="0"/>
              <a:t>4. Prioritize Clarity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Use annotations to explain complex decisions or conditions.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Label all tasks, gateways, and flows descriptively.</a:t>
            </a:r>
          </a:p>
          <a:p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F5C8481-2407-11E8-D231-300E960D3C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 Practices in BPMN 2.0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0059001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D301E6-752A-C1B6-2768-03E6F69B14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FF3DC4D-758C-58C9-F4D1-934071895644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b="1" dirty="0"/>
              <a:t>5. Plan for Exceptions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Design workflows with error and exception handling in mind.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Use Boundary Events for error capture and recovery.</a:t>
            </a:r>
          </a:p>
          <a:p>
            <a:r>
              <a:rPr lang="en-US" b="1" dirty="0"/>
              <a:t>6. Align with Business Goals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Ensure the process reflects organizational objectives and compliance requirements.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Engage stakeholders during the design phase for feedback.</a:t>
            </a:r>
          </a:p>
          <a:p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3C2F81E-2545-28DF-8F13-CC312753A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 Practices in BPMN 2.0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8838428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9BD328-1639-9133-6274-DF7D6FCC4D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A168640-D734-BF06-175D-B63D99041F8A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b="1" dirty="0"/>
              <a:t>7. Optimize Before Automation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Eliminate redundant tasks and identify inefficiencies.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Use process simulation tools to test workflows before deployment.</a:t>
            </a:r>
          </a:p>
          <a:p>
            <a:r>
              <a:rPr lang="en-US" b="1" dirty="0"/>
              <a:t>8. Monitor and Iterate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Use real-time monitoring to identify bottlenecks or failures.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Continuously improve processes based on performance data.</a:t>
            </a:r>
          </a:p>
          <a:p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259DE3A-6167-DAFC-DBC5-17360EA51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 Practices in BPMN 2.0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7892357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963B4C5-865C-43D6-4292-C80F7C0031F2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57201" y="1381124"/>
            <a:ext cx="8228012" cy="517207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Overuse of Gateways:</a:t>
            </a:r>
          </a:p>
          <a:p>
            <a:pPr lvl="1"/>
            <a:r>
              <a:rPr lang="en-US" dirty="0"/>
              <a:t>Avoid unnecessary complexity by limiting decision points.</a:t>
            </a:r>
          </a:p>
          <a:p>
            <a:r>
              <a:rPr lang="en-US" dirty="0"/>
              <a:t>Unassigned Tasks:</a:t>
            </a:r>
          </a:p>
          <a:p>
            <a:pPr lvl="1"/>
            <a:r>
              <a:rPr lang="en-US" dirty="0"/>
              <a:t>Ensure every task is clearly assigned to a role or system in </a:t>
            </a:r>
            <a:r>
              <a:rPr lang="en-US" dirty="0" err="1"/>
              <a:t>Swimlanes</a:t>
            </a:r>
            <a:r>
              <a:rPr lang="en-US" dirty="0"/>
              <a:t>.</a:t>
            </a:r>
          </a:p>
          <a:p>
            <a:r>
              <a:rPr lang="en-US" dirty="0"/>
              <a:t>Incomplete Error Handling:</a:t>
            </a:r>
          </a:p>
          <a:p>
            <a:pPr lvl="1"/>
            <a:r>
              <a:rPr lang="en-US" dirty="0"/>
              <a:t>Account for all possible exceptions to avoid runtime failures.</a:t>
            </a:r>
          </a:p>
          <a:p>
            <a:r>
              <a:rPr lang="en-US" dirty="0"/>
              <a:t>Unclear Labels:</a:t>
            </a:r>
          </a:p>
          <a:p>
            <a:pPr lvl="1"/>
            <a:r>
              <a:rPr lang="en-US" dirty="0"/>
              <a:t>Use meaningful names for tasks, events, and flows.</a:t>
            </a:r>
          </a:p>
          <a:p>
            <a:r>
              <a:rPr lang="en-US" dirty="0"/>
              <a:t>Disconnected Elements:</a:t>
            </a:r>
          </a:p>
          <a:p>
            <a:pPr lvl="1"/>
            <a:r>
              <a:rPr lang="en-US" dirty="0"/>
              <a:t>Ensure all process elements are logically connected.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BDB5D78-69E7-DF21-8F60-A6AA02677F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Pitfalls to Avoid</a:t>
            </a:r>
          </a:p>
        </p:txBody>
      </p:sp>
    </p:spTree>
    <p:extLst>
      <p:ext uri="{BB962C8B-B14F-4D97-AF65-F5344CB8AC3E}">
        <p14:creationId xmlns:p14="http://schemas.microsoft.com/office/powerpoint/2010/main" val="33232127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5B0BDEF-D6AE-5FC5-1F77-13A2EE089C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About Camunda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1013CF-15A8-2784-3893-53F575DF88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2" y="1676400"/>
            <a:ext cx="9144000" cy="399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6815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C1447D6-DA1D-3D64-2AA3-977350D5D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Common Camunda Uses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0F9D11-E831-37BD-C9FB-1D46A0F24D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6400"/>
            <a:ext cx="9144000" cy="3996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0567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21FFB6-09C2-03CE-493B-13E4855D33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53C2047-082D-70D1-6179-4D1AFB2786C9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57201" y="1381124"/>
            <a:ext cx="8228012" cy="509587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Process Design:</a:t>
            </a:r>
          </a:p>
          <a:p>
            <a:pPr lvl="1"/>
            <a:r>
              <a:rPr lang="en-US" dirty="0"/>
              <a:t>Documenting workflows and defining tasks, roles, and responsibilities.</a:t>
            </a:r>
          </a:p>
          <a:p>
            <a:pPr lvl="1"/>
            <a:r>
              <a:rPr lang="en-US" dirty="0"/>
              <a:t>Focus on understanding current processes and identifying areas for improvement.</a:t>
            </a:r>
          </a:p>
          <a:p>
            <a:r>
              <a:rPr lang="en-US" dirty="0"/>
              <a:t>Process Modeling:</a:t>
            </a:r>
          </a:p>
          <a:p>
            <a:pPr lvl="1"/>
            <a:r>
              <a:rPr lang="en-US" dirty="0"/>
              <a:t>Representing workflows visually using flowcharts or specialized BPM tools.</a:t>
            </a:r>
          </a:p>
          <a:p>
            <a:pPr lvl="1"/>
            <a:r>
              <a:rPr lang="en-US" dirty="0"/>
              <a:t>Tools like BPMN (Business Process Model and Notation) are commonly used.</a:t>
            </a:r>
          </a:p>
          <a:p>
            <a:r>
              <a:rPr lang="en-US" dirty="0"/>
              <a:t>Process Execution:</a:t>
            </a:r>
          </a:p>
          <a:p>
            <a:pPr lvl="1"/>
            <a:r>
              <a:rPr lang="en-US" dirty="0"/>
              <a:t>Automating processes using BPM software.</a:t>
            </a:r>
          </a:p>
          <a:p>
            <a:pPr lvl="1"/>
            <a:r>
              <a:rPr lang="en-US" dirty="0"/>
              <a:t>Involves integrating systems, data, and roles for seamless execution.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A203D8C-CD61-ECA9-2B48-393367AC3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Key Elements of BPM</a:t>
            </a:r>
          </a:p>
        </p:txBody>
      </p:sp>
    </p:spTree>
    <p:extLst>
      <p:ext uri="{BB962C8B-B14F-4D97-AF65-F5344CB8AC3E}">
        <p14:creationId xmlns:p14="http://schemas.microsoft.com/office/powerpoint/2010/main" val="115572331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BB81D0C-9466-25B3-136B-31C181C2A5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6290"/>
            <a:ext cx="9144000" cy="5622665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BF9BF243-523C-2CE5-540A-1B1C9BA1E3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454" y="100737"/>
            <a:ext cx="8205261" cy="785553"/>
          </a:xfrm>
        </p:spPr>
        <p:txBody>
          <a:bodyPr/>
          <a:lstStyle/>
          <a:p>
            <a:r>
              <a:rPr lang="en-IN" dirty="0"/>
              <a:t>Camunda</a:t>
            </a:r>
          </a:p>
        </p:txBody>
      </p:sp>
    </p:spTree>
    <p:extLst>
      <p:ext uri="{BB962C8B-B14F-4D97-AF65-F5344CB8AC3E}">
        <p14:creationId xmlns:p14="http://schemas.microsoft.com/office/powerpoint/2010/main" val="275144336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A00FA01-19C1-798E-2AF5-B5F0568A413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3043"/>
          <a:stretch/>
        </p:blipFill>
        <p:spPr>
          <a:xfrm>
            <a:off x="461034" y="1676400"/>
            <a:ext cx="8390455" cy="4572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D9B79CE-CB24-BE3F-274D-F94555AAF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Camunda Platform 7</a:t>
            </a:r>
          </a:p>
        </p:txBody>
      </p:sp>
    </p:spTree>
    <p:extLst>
      <p:ext uri="{BB962C8B-B14F-4D97-AF65-F5344CB8AC3E}">
        <p14:creationId xmlns:p14="http://schemas.microsoft.com/office/powerpoint/2010/main" val="14463907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989E533-36BC-991F-8BA5-A30F2B751AC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4493"/>
          <a:stretch/>
        </p:blipFill>
        <p:spPr>
          <a:xfrm>
            <a:off x="433996" y="1715729"/>
            <a:ext cx="8534400" cy="4495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6F623C-3D13-52C5-FCE7-D54E9554F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Camunda 8</a:t>
            </a:r>
          </a:p>
        </p:txBody>
      </p:sp>
    </p:spTree>
    <p:extLst>
      <p:ext uri="{BB962C8B-B14F-4D97-AF65-F5344CB8AC3E}">
        <p14:creationId xmlns:p14="http://schemas.microsoft.com/office/powerpoint/2010/main" val="348257250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C87D53-014D-FB93-5F8D-56664A6BE6B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757" t="17387"/>
          <a:stretch/>
        </p:blipFill>
        <p:spPr>
          <a:xfrm>
            <a:off x="609600" y="1905000"/>
            <a:ext cx="8205261" cy="398265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8549C0-024C-B78E-20D3-3C78E0808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Camunda Advantages</a:t>
            </a:r>
          </a:p>
        </p:txBody>
      </p:sp>
    </p:spTree>
    <p:extLst>
      <p:ext uri="{BB962C8B-B14F-4D97-AF65-F5344CB8AC3E}">
        <p14:creationId xmlns:p14="http://schemas.microsoft.com/office/powerpoint/2010/main" val="141820578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D2240CB-2B24-5F4F-E728-50B8F759EF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276"/>
          <a:stretch/>
        </p:blipFill>
        <p:spPr>
          <a:xfrm>
            <a:off x="-17206" y="1676400"/>
            <a:ext cx="9161206" cy="4635916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236382E0-C378-0FC7-8D8F-55250274D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Customers</a:t>
            </a:r>
          </a:p>
        </p:txBody>
      </p:sp>
    </p:spTree>
    <p:extLst>
      <p:ext uri="{BB962C8B-B14F-4D97-AF65-F5344CB8AC3E}">
        <p14:creationId xmlns:p14="http://schemas.microsoft.com/office/powerpoint/2010/main" val="163180359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A1AB51-8080-620A-ABD9-1C159D159AC9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Camunda 8 represents a major evolution from Camunda 7, introducing a new architecture, enhanced cloud-native capabilities, and modernized features to better support scalable, distributed, and event-driven process automation. 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66565D4-675D-3CE7-A09A-3DE3B7CA7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Camunda 7 vs Camunda 8</a:t>
            </a:r>
          </a:p>
        </p:txBody>
      </p:sp>
    </p:spTree>
    <p:extLst>
      <p:ext uri="{BB962C8B-B14F-4D97-AF65-F5344CB8AC3E}">
        <p14:creationId xmlns:p14="http://schemas.microsoft.com/office/powerpoint/2010/main" val="111416531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CA912A-FCCD-4CC4-E5D7-46997C6D95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5699D5-275F-6FCB-D27B-EE2998F46537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57201" y="1381124"/>
            <a:ext cx="8228012" cy="5172075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/>
              <a:t>Camunda 7</a:t>
            </a:r>
            <a:r>
              <a:rPr lang="en-US" dirty="0"/>
              <a:t>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Based on the </a:t>
            </a:r>
            <a:r>
              <a:rPr lang="en-US" b="1" dirty="0"/>
              <a:t>traditional Java-based process engine</a:t>
            </a:r>
            <a:r>
              <a:rPr lang="en-US" dirty="0"/>
              <a:t>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Operates as a monolithic application, typically deployed within Java applications or as standalone engines.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Strong focus on </a:t>
            </a:r>
            <a:r>
              <a:rPr lang="en-US" b="1" dirty="0"/>
              <a:t>BPMN execution</a:t>
            </a:r>
            <a:r>
              <a:rPr lang="en-US" dirty="0"/>
              <a:t>, with support for DMN and CMMN.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Relies on relational databases for state persistence.</a:t>
            </a:r>
          </a:p>
          <a:p>
            <a:r>
              <a:rPr lang="en-US" dirty="0"/>
              <a:t> Camunda 8: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Introduces the </a:t>
            </a:r>
            <a:r>
              <a:rPr lang="en-US" dirty="0" err="1"/>
              <a:t>Zeebe</a:t>
            </a:r>
            <a:r>
              <a:rPr lang="en-US" dirty="0"/>
              <a:t> engine, a cloud-native, lightweight, and distributed workflow engine.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Designed for horizontal scalability and event-driven architectures.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State is persisted in a distributed fashion using modern tools like </a:t>
            </a:r>
            <a:r>
              <a:rPr lang="en-US" dirty="0" err="1"/>
              <a:t>RocksDB</a:t>
            </a:r>
            <a:r>
              <a:rPr lang="en-US" dirty="0"/>
              <a:t>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Separates workflow modeling, execution, and monitoring into modular components.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04F2966-519E-6D9E-42A7-4B12B863D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Architecture and Engine</a:t>
            </a:r>
          </a:p>
        </p:txBody>
      </p:sp>
    </p:spTree>
    <p:extLst>
      <p:ext uri="{BB962C8B-B14F-4D97-AF65-F5344CB8AC3E}">
        <p14:creationId xmlns:p14="http://schemas.microsoft.com/office/powerpoint/2010/main" val="418578708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7A6D71-1E14-5D8A-8AF9-3DE836DF49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51DEF5-AFE1-929C-BC7F-679E6AF433D4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57201" y="1381124"/>
            <a:ext cx="8228012" cy="5172075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IN" b="1" dirty="0"/>
              <a:t>Camunda 7</a:t>
            </a:r>
            <a:r>
              <a:rPr lang="en-IN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/>
              <a:t>Mainly on-premises or self-managed environments.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/>
              <a:t>Supports integration with application servers (e.g., Spring Boot, JBoss).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/>
              <a:t>Camunda 8</a:t>
            </a:r>
            <a:r>
              <a:rPr lang="en-IN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/>
              <a:t>Focused on </a:t>
            </a:r>
            <a:r>
              <a:rPr lang="en-IN" b="1" dirty="0"/>
              <a:t>cloud-native deployments</a:t>
            </a:r>
            <a:r>
              <a:rPr lang="en-IN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/>
              <a:t>Available as: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IN" b="1" dirty="0"/>
              <a:t>SaaS offering</a:t>
            </a:r>
            <a:r>
              <a:rPr lang="en-IN" dirty="0"/>
              <a:t>: Managed by Camunda in the cloud.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IN" b="1" dirty="0"/>
              <a:t>Self-managed option</a:t>
            </a:r>
            <a:r>
              <a:rPr lang="en-IN" dirty="0"/>
              <a:t>: Deployable on Kubernetes.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/>
              <a:t>Optimized for containerization and orchestration via Kubernetes.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D9D9A76-7366-B91D-4CD8-DDF25EE0D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Deployment Options</a:t>
            </a:r>
          </a:p>
        </p:txBody>
      </p:sp>
    </p:spTree>
    <p:extLst>
      <p:ext uri="{BB962C8B-B14F-4D97-AF65-F5344CB8AC3E}">
        <p14:creationId xmlns:p14="http://schemas.microsoft.com/office/powerpoint/2010/main" val="7647653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F62C87-3D03-7451-027D-26C434733C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0D5D14-DDA9-12C5-A461-BC76EE235211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57201" y="1381124"/>
            <a:ext cx="8228012" cy="5172075"/>
          </a:xfrm>
        </p:spPr>
        <p:txBody>
          <a:bodyPr>
            <a:normAutofit/>
          </a:bodyPr>
          <a:lstStyle/>
          <a:p>
            <a:r>
              <a:rPr lang="en-US" b="1" dirty="0"/>
              <a:t>Camunda 7</a:t>
            </a:r>
            <a:r>
              <a:rPr lang="en-US" dirty="0"/>
              <a:t>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Executes </a:t>
            </a:r>
            <a:r>
              <a:rPr lang="en-US" b="1" dirty="0"/>
              <a:t>BPMN</a:t>
            </a:r>
            <a:r>
              <a:rPr lang="en-US" dirty="0"/>
              <a:t>, </a:t>
            </a:r>
            <a:r>
              <a:rPr lang="en-US" b="1" dirty="0"/>
              <a:t>DMN</a:t>
            </a:r>
            <a:r>
              <a:rPr lang="en-US" dirty="0"/>
              <a:t>, and </a:t>
            </a:r>
            <a:r>
              <a:rPr lang="en-US" b="1" dirty="0"/>
              <a:t>CMMN</a:t>
            </a:r>
            <a:r>
              <a:rPr lang="en-US" dirty="0"/>
              <a:t> natively.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Task orchestration relies heavily on thread-based models and external tasks require polling.</a:t>
            </a:r>
          </a:p>
          <a:p>
            <a:r>
              <a:rPr lang="en-US" b="1" dirty="0"/>
              <a:t>Camunda 8</a:t>
            </a:r>
            <a:r>
              <a:rPr lang="en-US" dirty="0"/>
              <a:t>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Primarily supports </a:t>
            </a:r>
            <a:r>
              <a:rPr lang="en-US" b="1" dirty="0"/>
              <a:t>BPMN</a:t>
            </a:r>
            <a:r>
              <a:rPr lang="en-US" dirty="0"/>
              <a:t> and </a:t>
            </a:r>
            <a:r>
              <a:rPr lang="en-US" b="1" dirty="0"/>
              <a:t>DMN</a:t>
            </a:r>
            <a:r>
              <a:rPr lang="en-US" dirty="0"/>
              <a:t> (CMMN is not supported).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Provides </a:t>
            </a:r>
            <a:r>
              <a:rPr lang="en-US" b="1" dirty="0"/>
              <a:t>native support for event-driven orchestration</a:t>
            </a:r>
            <a:r>
              <a:rPr lang="en-US" dirty="0"/>
              <a:t>, including Pub/Sub messaging patterns.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External task workers leverage </a:t>
            </a:r>
            <a:r>
              <a:rPr lang="en-US" b="1" dirty="0" err="1"/>
              <a:t>gRPC</a:t>
            </a:r>
            <a:r>
              <a:rPr lang="en-US" dirty="0"/>
              <a:t> for efficient communication instead of REST-based polling.</a:t>
            </a:r>
          </a:p>
          <a:p>
            <a:pPr>
              <a:buFont typeface="Arial" panose="020B0604020202020204" pitchFamily="34" charset="0"/>
              <a:buChar char="•"/>
            </a:pP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5D87B35-0CDA-DD9A-5CDD-4482C1605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Process Execution</a:t>
            </a:r>
          </a:p>
        </p:txBody>
      </p:sp>
    </p:spTree>
    <p:extLst>
      <p:ext uri="{BB962C8B-B14F-4D97-AF65-F5344CB8AC3E}">
        <p14:creationId xmlns:p14="http://schemas.microsoft.com/office/powerpoint/2010/main" val="105080566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A0DF003-1CC6-9DB0-F32A-DD7A1398809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57201" y="1381124"/>
            <a:ext cx="8228012" cy="5172075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/>
              <a:t>Camunda 7</a:t>
            </a:r>
            <a:r>
              <a:rPr lang="en-US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Bundled with web-based tools such as: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Cockpit: For process monitoring and operations.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/>
              <a:t>Tasklist</a:t>
            </a:r>
            <a:r>
              <a:rPr lang="en-US" dirty="0"/>
              <a:t>: For user task management.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Admin: For user and tenant management.</a:t>
            </a:r>
          </a:p>
          <a:p>
            <a:r>
              <a:rPr lang="en-IN" b="1" dirty="0"/>
              <a:t>Camunda 8</a:t>
            </a:r>
            <a:r>
              <a:rPr lang="en-IN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Introduces a modern, unified web interface: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b="1" dirty="0"/>
              <a:t>Operate</a:t>
            </a:r>
            <a:r>
              <a:rPr lang="en-IN" dirty="0"/>
              <a:t>: Replaces Cockpit for monitoring workflows and troubleshooting.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b="1" dirty="0" err="1"/>
              <a:t>Tasklist</a:t>
            </a:r>
            <a:r>
              <a:rPr lang="en-IN" dirty="0"/>
              <a:t>: Redesigned for a more intuitive experience.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b="1" dirty="0"/>
              <a:t>Console</a:t>
            </a:r>
            <a:r>
              <a:rPr lang="en-IN" dirty="0"/>
              <a:t>: Central hub for managing deployments, resources, and configurations.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Enhanced focus on usability and analytics.</a:t>
            </a:r>
          </a:p>
          <a:p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0706EE4-50BB-5E5D-42EE-D071C67A5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User Interfaces</a:t>
            </a:r>
          </a:p>
        </p:txBody>
      </p:sp>
    </p:spTree>
    <p:extLst>
      <p:ext uri="{BB962C8B-B14F-4D97-AF65-F5344CB8AC3E}">
        <p14:creationId xmlns:p14="http://schemas.microsoft.com/office/powerpoint/2010/main" val="41209625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175C83-97C5-446C-428C-D964E77576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BB76963-D6DB-3B5E-56FF-E59F3173697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57201" y="1381124"/>
            <a:ext cx="8228012" cy="5095875"/>
          </a:xfrm>
        </p:spPr>
        <p:txBody>
          <a:bodyPr>
            <a:normAutofit/>
          </a:bodyPr>
          <a:lstStyle/>
          <a:p>
            <a:r>
              <a:rPr lang="en-US" dirty="0"/>
              <a:t>Process Monitoring:</a:t>
            </a:r>
          </a:p>
          <a:p>
            <a:pPr lvl="1"/>
            <a:r>
              <a:rPr lang="en-US" dirty="0"/>
              <a:t>Tracking performance metrics in real time.</a:t>
            </a:r>
          </a:p>
          <a:p>
            <a:pPr lvl="1"/>
            <a:r>
              <a:rPr lang="en-US" dirty="0"/>
              <a:t>Identifying bottlenecks, inefficiencies, or compliance issues.</a:t>
            </a:r>
          </a:p>
          <a:p>
            <a:r>
              <a:rPr lang="en-US" dirty="0"/>
              <a:t>Process Optimization:</a:t>
            </a:r>
          </a:p>
          <a:p>
            <a:pPr lvl="1"/>
            <a:r>
              <a:rPr lang="en-US" dirty="0"/>
              <a:t>Analyzing data to improve efficiency and effectiveness.</a:t>
            </a:r>
          </a:p>
          <a:p>
            <a:pPr lvl="1"/>
            <a:r>
              <a:rPr lang="en-US" dirty="0"/>
              <a:t>Iterative changes for continuous improvement.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A6F9834-4275-4682-A9CD-50484B475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Key Elements of BPM</a:t>
            </a:r>
          </a:p>
        </p:txBody>
      </p:sp>
    </p:spTree>
    <p:extLst>
      <p:ext uri="{BB962C8B-B14F-4D97-AF65-F5344CB8AC3E}">
        <p14:creationId xmlns:p14="http://schemas.microsoft.com/office/powerpoint/2010/main" val="79611840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D28E917-A7BE-4432-2AC3-7839DE62A8AC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57201" y="1381124"/>
            <a:ext cx="8228012" cy="5172075"/>
          </a:xfrm>
        </p:spPr>
        <p:txBody>
          <a:bodyPr>
            <a:normAutofit/>
          </a:bodyPr>
          <a:lstStyle/>
          <a:p>
            <a:r>
              <a:rPr lang="en-US" b="1" dirty="0"/>
              <a:t>Camunda 7</a:t>
            </a:r>
            <a:r>
              <a:rPr lang="en-US" dirty="0"/>
              <a:t>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Uses the </a:t>
            </a:r>
            <a:r>
              <a:rPr lang="en-US" b="1" dirty="0"/>
              <a:t>Camunda Modeler</a:t>
            </a:r>
            <a:r>
              <a:rPr lang="en-US" dirty="0"/>
              <a:t> for creating BPMN, DMN, and CMMN models.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Models are tightly coupled with the process engine, requiring deployment as JARs or WARs.</a:t>
            </a:r>
          </a:p>
          <a:p>
            <a:r>
              <a:rPr lang="en-US" b="1" dirty="0"/>
              <a:t>Camunda 8</a:t>
            </a:r>
            <a:r>
              <a:rPr lang="en-US" dirty="0"/>
              <a:t>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Continues to use </a:t>
            </a:r>
            <a:r>
              <a:rPr lang="en-US" b="1" dirty="0"/>
              <a:t>Camunda Modeler</a:t>
            </a:r>
            <a:r>
              <a:rPr lang="en-US" dirty="0"/>
              <a:t> for creating BPMN and DMN models.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Models are decoupled from execution and are deployed directly to the </a:t>
            </a:r>
            <a:r>
              <a:rPr lang="en-US" dirty="0" err="1"/>
              <a:t>Zeebe</a:t>
            </a:r>
            <a:r>
              <a:rPr lang="en-US" dirty="0"/>
              <a:t> engine or via cloud interfaces.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Workflow definitions can now leverage </a:t>
            </a:r>
            <a:r>
              <a:rPr lang="en-US" b="1" dirty="0"/>
              <a:t>versioning</a:t>
            </a:r>
            <a:r>
              <a:rPr lang="en-US" dirty="0"/>
              <a:t> directly in the Operate tool.</a:t>
            </a:r>
          </a:p>
          <a:p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DBB3B51-90CF-243E-B34A-37BD4C1C9B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Workflow </a:t>
            </a:r>
            <a:r>
              <a:rPr lang="en-IN" dirty="0" err="1"/>
              <a:t>Modeling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3959987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5CD8055-CA13-2D19-9D46-F801FD390A74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57201" y="1381124"/>
            <a:ext cx="8228012" cy="5095875"/>
          </a:xfrm>
        </p:spPr>
        <p:txBody>
          <a:bodyPr>
            <a:normAutofit/>
          </a:bodyPr>
          <a:lstStyle/>
          <a:p>
            <a:r>
              <a:rPr lang="en-US" b="1" dirty="0"/>
              <a:t>Camunda 7</a:t>
            </a:r>
            <a:r>
              <a:rPr lang="en-US" dirty="0"/>
              <a:t>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Limited horizontal scalability due to its monolithic nature.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Suitable for moderate-scale enterprise applications but can face challenges under high-throughput workloads.</a:t>
            </a:r>
          </a:p>
          <a:p>
            <a:r>
              <a:rPr lang="en-US" b="1" dirty="0"/>
              <a:t>Camunda 8</a:t>
            </a:r>
            <a:r>
              <a:rPr lang="en-US" dirty="0"/>
              <a:t>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Built for </a:t>
            </a:r>
            <a:r>
              <a:rPr lang="en-US" b="1" dirty="0"/>
              <a:t>massive scalability</a:t>
            </a:r>
            <a:r>
              <a:rPr lang="en-US" dirty="0"/>
              <a:t> using a distributed architecture.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Leverages </a:t>
            </a:r>
            <a:r>
              <a:rPr lang="en-US" b="1" dirty="0" err="1"/>
              <a:t>Zeebe</a:t>
            </a:r>
            <a:r>
              <a:rPr lang="en-US" b="1" dirty="0"/>
              <a:t> partitions</a:t>
            </a:r>
            <a:r>
              <a:rPr lang="en-US" dirty="0"/>
              <a:t> for load balancing and scaling process execution across nodes.</a:t>
            </a:r>
          </a:p>
          <a:p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EE42906-04AA-9EEA-4B2F-5CAF4ED03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Scalability</a:t>
            </a:r>
          </a:p>
        </p:txBody>
      </p:sp>
    </p:spTree>
    <p:extLst>
      <p:ext uri="{BB962C8B-B14F-4D97-AF65-F5344CB8AC3E}">
        <p14:creationId xmlns:p14="http://schemas.microsoft.com/office/powerpoint/2010/main" val="341133841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C985ECC-F2EB-5AB6-5887-11CF81637F58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Camunda 7</a:t>
            </a:r>
            <a:r>
              <a:rPr lang="en-US" dirty="0"/>
              <a:t>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Integration primarily relies on Java APIs and REST APIs.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Extensive plugin architecture for custom extensions.</a:t>
            </a:r>
          </a:p>
          <a:p>
            <a:r>
              <a:rPr lang="en-US" b="1" dirty="0"/>
              <a:t>Camunda 8</a:t>
            </a:r>
            <a:r>
              <a:rPr lang="en-US" dirty="0"/>
              <a:t>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Introduces </a:t>
            </a:r>
            <a:r>
              <a:rPr lang="en-US" b="1" dirty="0"/>
              <a:t>Connectors</a:t>
            </a:r>
            <a:r>
              <a:rPr lang="en-US" dirty="0"/>
              <a:t> for seamless integration with external services like databases, message brokers, and cloud APIs.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Connectors are reusable and can be configured without custom code.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Strong focus on </a:t>
            </a:r>
            <a:r>
              <a:rPr lang="en-US" b="1" dirty="0"/>
              <a:t>event-driven microservices</a:t>
            </a:r>
            <a:r>
              <a:rPr lang="en-US" dirty="0"/>
              <a:t>.</a:t>
            </a:r>
          </a:p>
          <a:p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FD22EE3-2596-2821-3E8E-E21C685C4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Integration and Extensibility</a:t>
            </a:r>
          </a:p>
        </p:txBody>
      </p:sp>
    </p:spTree>
    <p:extLst>
      <p:ext uri="{BB962C8B-B14F-4D97-AF65-F5344CB8AC3E}">
        <p14:creationId xmlns:p14="http://schemas.microsoft.com/office/powerpoint/2010/main" val="248091454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37D80C1-BAF8-5E9B-92B2-9D847C61F979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Camunda 7</a:t>
            </a:r>
            <a:r>
              <a:rPr lang="en-US" dirty="0"/>
              <a:t>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Limited native support for event-driven processing.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Typically integrated with message brokers like Kafka or RabbitMQ through external adapters.</a:t>
            </a:r>
          </a:p>
          <a:p>
            <a:r>
              <a:rPr lang="en-US" b="1" dirty="0"/>
              <a:t>Camunda 8</a:t>
            </a:r>
            <a:r>
              <a:rPr lang="en-US" dirty="0"/>
              <a:t>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Designed for event-driven architectures.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Supports </a:t>
            </a:r>
            <a:r>
              <a:rPr lang="en-US" b="1" dirty="0"/>
              <a:t>Pub/Sub messaging</a:t>
            </a:r>
            <a:r>
              <a:rPr lang="en-US" dirty="0"/>
              <a:t> out of the box, with tight integration with platforms like Kafka.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Efficient for use cases requiring </a:t>
            </a:r>
            <a:r>
              <a:rPr lang="en-US" b="1" dirty="0"/>
              <a:t>real-time orchestration</a:t>
            </a:r>
            <a:r>
              <a:rPr lang="en-US" dirty="0"/>
              <a:t> of distributed systems.</a:t>
            </a:r>
          </a:p>
          <a:p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785133D-B4B0-1B0A-CEB8-985044EA95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Event Handling</a:t>
            </a:r>
          </a:p>
        </p:txBody>
      </p:sp>
    </p:spTree>
    <p:extLst>
      <p:ext uri="{BB962C8B-B14F-4D97-AF65-F5344CB8AC3E}">
        <p14:creationId xmlns:p14="http://schemas.microsoft.com/office/powerpoint/2010/main" val="312117982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D14F0C9-E3CC-0CC9-7165-F3A83E7459D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b="1" dirty="0"/>
              <a:t>Camunda 7</a:t>
            </a:r>
            <a:r>
              <a:rPr lang="en-US" dirty="0"/>
              <a:t>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Provides basic monitoring and troubleshooting capabilities in Cockpit.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Analytics require additional tools or plugins.</a:t>
            </a:r>
          </a:p>
          <a:p>
            <a:r>
              <a:rPr lang="en-US" b="1" dirty="0"/>
              <a:t>Camunda 8</a:t>
            </a:r>
            <a:r>
              <a:rPr lang="en-US" dirty="0"/>
              <a:t>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/>
              <a:t>Operate</a:t>
            </a:r>
            <a:r>
              <a:rPr lang="en-US" dirty="0"/>
              <a:t> provides advanced monitoring with distributed process insights.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Offers detailed </a:t>
            </a:r>
            <a:r>
              <a:rPr lang="en-US" b="1" dirty="0"/>
              <a:t>workflow metrics</a:t>
            </a:r>
            <a:r>
              <a:rPr lang="en-US" dirty="0"/>
              <a:t> and analytics for troubleshooting and optimization.</a:t>
            </a:r>
          </a:p>
          <a:p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E4F0A51-E996-C2FA-A34B-48842F47F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Monitoring and Analytics</a:t>
            </a:r>
          </a:p>
        </p:txBody>
      </p:sp>
    </p:spTree>
    <p:extLst>
      <p:ext uri="{BB962C8B-B14F-4D97-AF65-F5344CB8AC3E}">
        <p14:creationId xmlns:p14="http://schemas.microsoft.com/office/powerpoint/2010/main" val="128872743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52DDA1D-D537-1557-1451-04CCF0734040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b="1" dirty="0"/>
              <a:t>Camunda 7</a:t>
            </a:r>
            <a:r>
              <a:rPr lang="en-US" dirty="0"/>
              <a:t>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Open-source with a commercial enterprise edition for advanced features.</a:t>
            </a:r>
          </a:p>
          <a:p>
            <a:r>
              <a:rPr lang="en-US" b="1" dirty="0"/>
              <a:t>Camunda 8</a:t>
            </a:r>
            <a:r>
              <a:rPr lang="en-US" dirty="0"/>
              <a:t>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/>
              <a:t>Open-source core</a:t>
            </a:r>
            <a:r>
              <a:rPr lang="en-US" dirty="0"/>
              <a:t> with enterprise features primarily focused on the cloud offering.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SaaS licensing includes support and advanced capabilities.</a:t>
            </a:r>
          </a:p>
          <a:p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6C5AE50-454A-4F98-553E-6CA869906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Licensing and Cost</a:t>
            </a:r>
          </a:p>
        </p:txBody>
      </p:sp>
    </p:spTree>
    <p:extLst>
      <p:ext uri="{BB962C8B-B14F-4D97-AF65-F5344CB8AC3E}">
        <p14:creationId xmlns:p14="http://schemas.microsoft.com/office/powerpoint/2010/main" val="177431699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B5255AA-9E02-5FDA-7C30-05BAE6BAD3FC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b="1" dirty="0"/>
              <a:t>Camunda 7</a:t>
            </a:r>
            <a:r>
              <a:rPr lang="en-US" dirty="0"/>
              <a:t>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Ideal for traditional on-premises deployments with Java-based applications.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Suitable for organizations with established enterprise architectures.</a:t>
            </a:r>
          </a:p>
          <a:p>
            <a:r>
              <a:rPr lang="en-US" b="1" dirty="0"/>
              <a:t>Camunda 8</a:t>
            </a:r>
            <a:r>
              <a:rPr lang="en-US" dirty="0"/>
              <a:t>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Designed for </a:t>
            </a:r>
            <a:r>
              <a:rPr lang="en-US" b="1" dirty="0"/>
              <a:t>modern, cloud-native environments</a:t>
            </a:r>
            <a:r>
              <a:rPr lang="en-US" dirty="0"/>
              <a:t>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Best for event-driven microservices, scalable systems, and distributed workflows.</a:t>
            </a:r>
          </a:p>
          <a:p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32D86DE-50B0-B35C-C634-074185B6E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Key Use Cases</a:t>
            </a:r>
          </a:p>
        </p:txBody>
      </p:sp>
    </p:spTree>
    <p:extLst>
      <p:ext uri="{BB962C8B-B14F-4D97-AF65-F5344CB8AC3E}">
        <p14:creationId xmlns:p14="http://schemas.microsoft.com/office/powerpoint/2010/main" val="8052436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458784F-E31A-F15B-E774-79CBB13F4016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Migration requires converting process definitions and adapting integrations to the </a:t>
            </a:r>
            <a:r>
              <a:rPr lang="en-US" dirty="0" err="1"/>
              <a:t>Zeebe</a:t>
            </a:r>
            <a:r>
              <a:rPr lang="en-US" dirty="0"/>
              <a:t> engine.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Camunda provides tools and documentation to assist with the transition.</a:t>
            </a:r>
          </a:p>
          <a:p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999BF3B-C354-D657-1A90-CA335DFEB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Migration from Camunda 7 to Camunda 8</a:t>
            </a:r>
          </a:p>
        </p:txBody>
      </p:sp>
    </p:spTree>
    <p:extLst>
      <p:ext uri="{BB962C8B-B14F-4D97-AF65-F5344CB8AC3E}">
        <p14:creationId xmlns:p14="http://schemas.microsoft.com/office/powerpoint/2010/main" val="15175935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F032A8-32A0-186E-7190-98CD4CF77D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Camunda 8 Architecture</a:t>
            </a:r>
          </a:p>
        </p:txBody>
      </p:sp>
      <p:pic>
        <p:nvPicPr>
          <p:cNvPr id="1026" name="Picture 2" descr="Architecture diagram for Camunda including all the components for SaaS">
            <a:extLst>
              <a:ext uri="{FF2B5EF4-FFF2-40B4-BE49-F238E27FC236}">
                <a16:creationId xmlns:a16="http://schemas.microsoft.com/office/drawing/2014/main" id="{A9C45DED-10A7-4EBC-8D88-26207AB3D9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141" y="1371600"/>
            <a:ext cx="8685717" cy="4885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862743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5A561-593B-09CC-A865-088D1AD55CD0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IN" dirty="0"/>
              <a:t>Horizontal scalability</a:t>
            </a:r>
          </a:p>
          <a:p>
            <a:r>
              <a:rPr lang="en-US" dirty="0"/>
              <a:t>High availability and fault tolerance </a:t>
            </a:r>
          </a:p>
          <a:p>
            <a:r>
              <a:rPr lang="en-IN" dirty="0"/>
              <a:t>Audit trail (History of the Process States)</a:t>
            </a:r>
          </a:p>
          <a:p>
            <a:r>
              <a:rPr lang="en-IN" dirty="0"/>
              <a:t>Reactive publish-subscribe interaction model</a:t>
            </a:r>
          </a:p>
          <a:p>
            <a:r>
              <a:rPr lang="en-IN" dirty="0"/>
              <a:t>Visual processes </a:t>
            </a:r>
            <a:r>
              <a:rPr lang="en-IN" dirty="0" err="1"/>
              <a:t>modeled</a:t>
            </a:r>
            <a:r>
              <a:rPr lang="en-IN" dirty="0"/>
              <a:t> in ISO-standard BPMN 2.0</a:t>
            </a:r>
          </a:p>
          <a:p>
            <a:r>
              <a:rPr lang="en-IN" dirty="0"/>
              <a:t>Language-agnostic client model </a:t>
            </a:r>
          </a:p>
          <a:p>
            <a:r>
              <a:rPr lang="en-IN" dirty="0"/>
              <a:t>Operational ease-of-use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9EFC9C-5574-EE82-0434-E99888C6E6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Camunda 8 Core Quality Attributes</a:t>
            </a:r>
          </a:p>
        </p:txBody>
      </p:sp>
    </p:spTree>
    <p:extLst>
      <p:ext uri="{BB962C8B-B14F-4D97-AF65-F5344CB8AC3E}">
        <p14:creationId xmlns:p14="http://schemas.microsoft.com/office/powerpoint/2010/main" val="18101161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DF7B133-630C-B55B-AAF0-05119BFE8098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Workflow automation involves using technology to streamline repetitive tasks, processes, and operations.</a:t>
            </a:r>
          </a:p>
          <a:p>
            <a:r>
              <a:rPr lang="en-US" dirty="0"/>
              <a:t>It reduces human intervention, ensures consistency, and accelerates task completion by automating routine workflows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471CC1E-D063-EDB2-8370-86437F1B6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Workflow Automation</a:t>
            </a:r>
          </a:p>
        </p:txBody>
      </p:sp>
    </p:spTree>
    <p:extLst>
      <p:ext uri="{BB962C8B-B14F-4D97-AF65-F5344CB8AC3E}">
        <p14:creationId xmlns:p14="http://schemas.microsoft.com/office/powerpoint/2010/main" val="118061366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2FC5418-02F1-94C4-F21E-7D71564C146A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r>
              <a:rPr lang="en-US" dirty="0"/>
              <a:t>No embedded engine in Camunda 8</a:t>
            </a:r>
          </a:p>
          <a:p>
            <a:r>
              <a:rPr lang="en-US" dirty="0"/>
              <a:t>In Camunda 7, you can store different data types, including serialized Java objects.</a:t>
            </a:r>
          </a:p>
          <a:p>
            <a:r>
              <a:rPr lang="en-US" dirty="0"/>
              <a:t>Camunda 8 only allows storage of primary data types or JSON as process variables. </a:t>
            </a:r>
          </a:p>
          <a:p>
            <a:r>
              <a:rPr lang="en-US" dirty="0"/>
              <a:t>This might require some additional data mapping in the code when you set or get process variables.</a:t>
            </a:r>
          </a:p>
          <a:p>
            <a:r>
              <a:rPr lang="en-US" dirty="0"/>
              <a:t>Camunda 7 provides Camunda Spin to ease XML and JSON handling. This is not available with Camunda 8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8A1663A-1097-A5FD-2420-29A597937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Pre-migration details</a:t>
            </a:r>
          </a:p>
        </p:txBody>
      </p:sp>
    </p:spTree>
    <p:extLst>
      <p:ext uri="{BB962C8B-B14F-4D97-AF65-F5344CB8AC3E}">
        <p14:creationId xmlns:p14="http://schemas.microsoft.com/office/powerpoint/2010/main" val="311262147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2FC5418-02F1-94C4-F21E-7D71564C146A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r>
              <a:rPr lang="en-US" dirty="0"/>
              <a:t>Camunda 7 uses Java Unified Expression Language (JUEL) as the expression language. </a:t>
            </a:r>
          </a:p>
          <a:p>
            <a:r>
              <a:rPr lang="en-US" dirty="0"/>
              <a:t>In the embedded engine scenario, expressions can even read into beans (Java object instances) in the application.</a:t>
            </a:r>
          </a:p>
          <a:p>
            <a:r>
              <a:rPr lang="en-US" dirty="0"/>
              <a:t>Camunda 8 uses Friendly-Enough Expression Language (FEEL) and expressions can only access the process instance data and variables.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8A1663A-1097-A5FD-2420-29A597937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Pre-migration details</a:t>
            </a:r>
          </a:p>
        </p:txBody>
      </p:sp>
    </p:spTree>
    <p:extLst>
      <p:ext uri="{BB962C8B-B14F-4D97-AF65-F5344CB8AC3E}">
        <p14:creationId xmlns:p14="http://schemas.microsoft.com/office/powerpoint/2010/main" val="393144735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2FC5418-02F1-94C4-F21E-7D71564C146A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r>
              <a:rPr lang="en-US" dirty="0"/>
              <a:t>Through Camunda Connect, Camunda 7 provides an HTTP and a SOAP HTTP Connector. </a:t>
            </a:r>
          </a:p>
          <a:p>
            <a:r>
              <a:rPr lang="en-US" dirty="0"/>
              <a:t>Camunda 8 offers multiple Connectors out-of-the-box.</a:t>
            </a:r>
          </a:p>
          <a:p>
            <a:r>
              <a:rPr lang="en-US" dirty="0"/>
              <a:t>To migrate existing Connectors, consider the following options:</a:t>
            </a:r>
          </a:p>
          <a:p>
            <a:pPr lvl="1"/>
            <a:r>
              <a:rPr lang="en-US" dirty="0"/>
              <a:t>Use the REST protocol Connector to leverage an out-of-the-box Connector.</a:t>
            </a:r>
          </a:p>
          <a:p>
            <a:pPr lvl="1"/>
            <a:r>
              <a:rPr lang="en-US" dirty="0"/>
              <a:t>Create a small bridging layer via custom job workers.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8A1663A-1097-A5FD-2420-29A597937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Pre-migration details</a:t>
            </a:r>
          </a:p>
        </p:txBody>
      </p:sp>
    </p:spTree>
    <p:extLst>
      <p:ext uri="{BB962C8B-B14F-4D97-AF65-F5344CB8AC3E}">
        <p14:creationId xmlns:p14="http://schemas.microsoft.com/office/powerpoint/2010/main" val="128410502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2FC5418-02F1-94C4-F21E-7D71564C146A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r>
              <a:rPr lang="en-US" dirty="0"/>
              <a:t>With Camunda 7, a frequented architecture to build a process solution (also known as process applications) is composed out of:</a:t>
            </a:r>
          </a:p>
          <a:p>
            <a:pPr lvl="1"/>
            <a:r>
              <a:rPr lang="en-US" dirty="0"/>
              <a:t>Java</a:t>
            </a:r>
          </a:p>
          <a:p>
            <a:pPr lvl="1"/>
            <a:r>
              <a:rPr lang="en-US" dirty="0"/>
              <a:t>Spring Boot</a:t>
            </a:r>
          </a:p>
          <a:p>
            <a:pPr lvl="1"/>
            <a:r>
              <a:rPr lang="en-US" dirty="0"/>
              <a:t>Camunda Spring Boot Starter with embedded engine</a:t>
            </a:r>
          </a:p>
          <a:p>
            <a:pPr lvl="1"/>
            <a:r>
              <a:rPr lang="en-US" dirty="0"/>
              <a:t>Glue code implemented in Java delegates (being Spring beans)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8A1663A-1097-A5FD-2420-29A597937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Pre-migration details</a:t>
            </a:r>
          </a:p>
        </p:txBody>
      </p:sp>
    </p:spTree>
    <p:extLst>
      <p:ext uri="{BB962C8B-B14F-4D97-AF65-F5344CB8AC3E}">
        <p14:creationId xmlns:p14="http://schemas.microsoft.com/office/powerpoint/2010/main" val="174528156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2FC5418-02F1-94C4-F21E-7D71564C146A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r>
              <a:rPr lang="en-US" dirty="0"/>
              <a:t>With Camunda 8, a comparable process solution would look like the righthand side of the picture and leverage:</a:t>
            </a:r>
          </a:p>
          <a:p>
            <a:pPr lvl="1"/>
            <a:r>
              <a:rPr lang="en-US" dirty="0"/>
              <a:t>Java</a:t>
            </a:r>
          </a:p>
          <a:p>
            <a:pPr lvl="1"/>
            <a:r>
              <a:rPr lang="en-US" dirty="0"/>
              <a:t>Spring Boot</a:t>
            </a:r>
          </a:p>
          <a:p>
            <a:pPr lvl="1"/>
            <a:r>
              <a:rPr lang="en-US" dirty="0"/>
              <a:t>Spring </a:t>
            </a:r>
            <a:r>
              <a:rPr lang="en-US" dirty="0" err="1"/>
              <a:t>Zeebe</a:t>
            </a:r>
            <a:r>
              <a:rPr lang="en-US" dirty="0"/>
              <a:t> Starter (embedding the </a:t>
            </a:r>
            <a:r>
              <a:rPr lang="en-US" dirty="0" err="1"/>
              <a:t>Zeebe</a:t>
            </a:r>
            <a:r>
              <a:rPr lang="en-US" dirty="0"/>
              <a:t> client)</a:t>
            </a:r>
          </a:p>
          <a:p>
            <a:pPr lvl="1"/>
            <a:r>
              <a:rPr lang="en-US" dirty="0"/>
              <a:t>Glue code implemented as workers (being Spring beans)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8A1663A-1097-A5FD-2420-29A597937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Pre-migration details</a:t>
            </a:r>
          </a:p>
        </p:txBody>
      </p:sp>
    </p:spTree>
    <p:extLst>
      <p:ext uri="{BB962C8B-B14F-4D97-AF65-F5344CB8AC3E}">
        <p14:creationId xmlns:p14="http://schemas.microsoft.com/office/powerpoint/2010/main" val="341738536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8A1663A-1097-A5FD-2420-29A597937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Pre-migration details</a:t>
            </a:r>
          </a:p>
        </p:txBody>
      </p:sp>
      <p:pic>
        <p:nvPicPr>
          <p:cNvPr id="2050" name="Picture 2" descr="spring boot">
            <a:extLst>
              <a:ext uri="{FF2B5EF4-FFF2-40B4-BE49-F238E27FC236}">
                <a16:creationId xmlns:a16="http://schemas.microsoft.com/office/drawing/2014/main" id="{80446C9D-C4E6-48E9-FFA6-840BD33700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24000"/>
            <a:ext cx="9144000" cy="4824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517103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8A1663A-1097-A5FD-2420-29A597937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Pre-migration details</a:t>
            </a:r>
          </a:p>
        </p:txBody>
      </p:sp>
      <p:pic>
        <p:nvPicPr>
          <p:cNvPr id="3074" name="Picture 2" descr="Camunda 7 vs Camunda 8 Deployment View">
            <a:extLst>
              <a:ext uri="{FF2B5EF4-FFF2-40B4-BE49-F238E27FC236}">
                <a16:creationId xmlns:a16="http://schemas.microsoft.com/office/drawing/2014/main" id="{6C05637F-25AA-510A-46C4-FCDD254CE4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90" y="1371600"/>
            <a:ext cx="9144000" cy="5011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898823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8A1663A-1097-A5FD-2420-29A597937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Pre-migration details</a:t>
            </a:r>
          </a:p>
        </p:txBody>
      </p:sp>
      <p:pic>
        <p:nvPicPr>
          <p:cNvPr id="4100" name="Picture 4" descr="container-managed">
            <a:extLst>
              <a:ext uri="{FF2B5EF4-FFF2-40B4-BE49-F238E27FC236}">
                <a16:creationId xmlns:a16="http://schemas.microsoft.com/office/drawing/2014/main" id="{33802AC5-DD42-F2C2-771C-1B08BC9434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24246"/>
            <a:ext cx="9081539" cy="4443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113299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8A1663A-1097-A5FD-2420-29A597937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Pre-migration details</a:t>
            </a:r>
          </a:p>
        </p:txBody>
      </p:sp>
      <p:pic>
        <p:nvPicPr>
          <p:cNvPr id="5122" name="Picture 2" descr="polygot architecture">
            <a:extLst>
              <a:ext uri="{FF2B5EF4-FFF2-40B4-BE49-F238E27FC236}">
                <a16:creationId xmlns:a16="http://schemas.microsoft.com/office/drawing/2014/main" id="{CEFEF626-CA59-EBF2-529E-87086147B6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76400"/>
            <a:ext cx="9144000" cy="4799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0A542CC-E468-EA13-8BE4-553BA0D093E3}"/>
              </a:ext>
            </a:extLst>
          </p:cNvPr>
          <p:cNvSpPr txBox="1"/>
          <p:nvPr/>
        </p:nvSpPr>
        <p:spPr>
          <a:xfrm>
            <a:off x="3708302" y="1371600"/>
            <a:ext cx="1787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C# and Nodejs</a:t>
            </a:r>
          </a:p>
        </p:txBody>
      </p:sp>
    </p:spTree>
    <p:extLst>
      <p:ext uri="{BB962C8B-B14F-4D97-AF65-F5344CB8AC3E}">
        <p14:creationId xmlns:p14="http://schemas.microsoft.com/office/powerpoint/2010/main" val="408233541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6A4D274D-4599-FAB0-6B65-E946C4D6A1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3189" y="-44245"/>
            <a:ext cx="9350377" cy="6902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58863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384AE9-23C9-324F-7EBF-2618F2489D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5132026-1F88-2CB8-AEB3-E624B3A13D68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57201" y="1381124"/>
            <a:ext cx="8228012" cy="5095875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Task Automation:</a:t>
            </a:r>
          </a:p>
          <a:p>
            <a:pPr lvl="1"/>
            <a:r>
              <a:rPr lang="en-US" dirty="0"/>
              <a:t>Automates repetitive tasks such as approvals, notifications, and data entry.</a:t>
            </a:r>
          </a:p>
          <a:p>
            <a:r>
              <a:rPr lang="en-US" dirty="0"/>
              <a:t>Workflow Orchestration:</a:t>
            </a:r>
          </a:p>
          <a:p>
            <a:pPr lvl="1"/>
            <a:r>
              <a:rPr lang="en-US" dirty="0"/>
              <a:t>Coordinates multiple tasks, ensuring they occur in the correct sequence.</a:t>
            </a:r>
          </a:p>
          <a:p>
            <a:r>
              <a:rPr lang="en-US" dirty="0"/>
              <a:t>Integration with Tools:</a:t>
            </a:r>
          </a:p>
          <a:p>
            <a:pPr lvl="1"/>
            <a:r>
              <a:rPr lang="en-US" dirty="0"/>
              <a:t>Connects with various applications, databases, and services to unify workflows.</a:t>
            </a:r>
          </a:p>
          <a:p>
            <a:r>
              <a:rPr lang="en-US" dirty="0"/>
              <a:t>Trigger-Based Actions:</a:t>
            </a:r>
          </a:p>
          <a:p>
            <a:pPr lvl="1"/>
            <a:r>
              <a:rPr lang="en-US" dirty="0"/>
              <a:t>Executes workflows based on events, such as receiving an email or updating a record.</a:t>
            </a:r>
          </a:p>
          <a:p>
            <a:r>
              <a:rPr lang="en-US" dirty="0"/>
              <a:t>Notifications and Alerts:</a:t>
            </a:r>
          </a:p>
          <a:p>
            <a:pPr lvl="1"/>
            <a:r>
              <a:rPr lang="en-US" dirty="0"/>
              <a:t>Sends automated updates and alerts to stakeholders when tasks are completed or delayed.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EEFCF46-55EA-F465-D5AF-965BE3F7F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Features of Workflow Automation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2605232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05313D1-0355-573B-8E32-D646B68B85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591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65025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C9F80F6-1029-B6F4-0119-DAEC459A33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524000"/>
            <a:ext cx="9144729" cy="419100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A8E7C968-9A98-CBFD-7049-27D0D14A44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Appian vs Camunda</a:t>
            </a:r>
          </a:p>
        </p:txBody>
      </p:sp>
    </p:spTree>
    <p:extLst>
      <p:ext uri="{BB962C8B-B14F-4D97-AF65-F5344CB8AC3E}">
        <p14:creationId xmlns:p14="http://schemas.microsoft.com/office/powerpoint/2010/main" val="343961095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3F9FB8D-6D61-39F3-72B3-5BDEE8224B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99320"/>
            <a:ext cx="9144000" cy="406328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B3A3FF19-7178-7593-B618-97C6DF5EA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Appian vs Camunda</a:t>
            </a:r>
          </a:p>
        </p:txBody>
      </p:sp>
    </p:spTree>
    <p:extLst>
      <p:ext uri="{BB962C8B-B14F-4D97-AF65-F5344CB8AC3E}">
        <p14:creationId xmlns:p14="http://schemas.microsoft.com/office/powerpoint/2010/main" val="225401822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F2A9FB2-2D82-D232-EF9C-C6869A41FB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2" y="1143000"/>
            <a:ext cx="9144000" cy="506467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D6CFE53-4624-F3D1-2573-DD011A4BA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Appian vs Camunda</a:t>
            </a:r>
          </a:p>
        </p:txBody>
      </p:sp>
    </p:spTree>
    <p:extLst>
      <p:ext uri="{BB962C8B-B14F-4D97-AF65-F5344CB8AC3E}">
        <p14:creationId xmlns:p14="http://schemas.microsoft.com/office/powerpoint/2010/main" val="134847208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D3B3D38-A3FA-98BA-21B0-9AA2DECEE1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6800"/>
            <a:ext cx="9144000" cy="55554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7B1592-7C75-5B01-6464-7E5B0A4E2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Appian vs Camunda</a:t>
            </a:r>
          </a:p>
        </p:txBody>
      </p:sp>
    </p:spTree>
    <p:extLst>
      <p:ext uri="{BB962C8B-B14F-4D97-AF65-F5344CB8AC3E}">
        <p14:creationId xmlns:p14="http://schemas.microsoft.com/office/powerpoint/2010/main" val="201382071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BB8F99C-5C81-C625-188E-AA41C6A7ED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95" y="1828800"/>
            <a:ext cx="9063209" cy="346724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DF79F4D-6DAB-9B1C-6EBD-554DBF731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Appian vs Camunda</a:t>
            </a:r>
          </a:p>
        </p:txBody>
      </p:sp>
    </p:spTree>
    <p:extLst>
      <p:ext uri="{BB962C8B-B14F-4D97-AF65-F5344CB8AC3E}">
        <p14:creationId xmlns:p14="http://schemas.microsoft.com/office/powerpoint/2010/main" val="224129609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260C623-7124-744D-AE0A-CB33E92712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95400"/>
            <a:ext cx="9144000" cy="4526672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C02B306C-FA2C-1A97-D4AA-59CD1E738F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Appian vs Camunda</a:t>
            </a:r>
          </a:p>
        </p:txBody>
      </p:sp>
    </p:spTree>
    <p:extLst>
      <p:ext uri="{BB962C8B-B14F-4D97-AF65-F5344CB8AC3E}">
        <p14:creationId xmlns:p14="http://schemas.microsoft.com/office/powerpoint/2010/main" val="376144211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41960D0-54D3-D23C-731E-8D1B4851DF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6800"/>
            <a:ext cx="9144000" cy="5032515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E8742B3B-C9F8-4A8E-65C6-F6BD3EAFD4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Appian vs Camunda</a:t>
            </a:r>
          </a:p>
        </p:txBody>
      </p:sp>
    </p:spTree>
    <p:extLst>
      <p:ext uri="{BB962C8B-B14F-4D97-AF65-F5344CB8AC3E}">
        <p14:creationId xmlns:p14="http://schemas.microsoft.com/office/powerpoint/2010/main" val="3261350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F075133-6A87-18DB-7274-1483331C65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69325"/>
            <a:ext cx="9144000" cy="2758679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502A9D79-4A48-FB3C-F301-F92B1259F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Appian vs Camunda</a:t>
            </a:r>
          </a:p>
        </p:txBody>
      </p:sp>
    </p:spTree>
    <p:extLst>
      <p:ext uri="{BB962C8B-B14F-4D97-AF65-F5344CB8AC3E}">
        <p14:creationId xmlns:p14="http://schemas.microsoft.com/office/powerpoint/2010/main" val="298951220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5D1641-30C1-B0B1-88F0-83A163E1CD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88"/>
          <a:stretch/>
        </p:blipFill>
        <p:spPr>
          <a:xfrm>
            <a:off x="67793" y="1295400"/>
            <a:ext cx="9076207" cy="3756992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0EEBB740-ACFD-655D-D13C-17F6C53EB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Appian vs Camunda</a:t>
            </a:r>
          </a:p>
        </p:txBody>
      </p:sp>
    </p:spTree>
    <p:extLst>
      <p:ext uri="{BB962C8B-B14F-4D97-AF65-F5344CB8AC3E}">
        <p14:creationId xmlns:p14="http://schemas.microsoft.com/office/powerpoint/2010/main" val="20836170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9AACA6C-1F0E-116A-E272-2E0A23CDA2F2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57201" y="1381125"/>
            <a:ext cx="8228012" cy="5095875"/>
          </a:xfrm>
        </p:spPr>
        <p:txBody>
          <a:bodyPr>
            <a:normAutofit fontScale="77500" lnSpcReduction="20000"/>
          </a:bodyPr>
          <a:lstStyle/>
          <a:p>
            <a:pPr>
              <a:buFont typeface="+mj-lt"/>
              <a:buAutoNum type="arabicPeriod"/>
            </a:pPr>
            <a:r>
              <a:rPr lang="en-US" b="1" dirty="0"/>
              <a:t>Efficiency</a:t>
            </a:r>
            <a:r>
              <a:rPr lang="en-US" dirty="0"/>
              <a:t>: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Reduces manual effort and operational delays.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Accelerates processes and minimizes errors.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Cost Savings</a:t>
            </a:r>
            <a:r>
              <a:rPr lang="en-US" dirty="0"/>
              <a:t>: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Reduces overhead and labor costs by automating repetitive tasks.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Improved Compliance</a:t>
            </a:r>
            <a:r>
              <a:rPr lang="en-US" dirty="0"/>
              <a:t>: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Ensures processes adhere to organizational policies and regulatory requirements.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Enhanced Collaboration</a:t>
            </a:r>
            <a:r>
              <a:rPr lang="en-US" dirty="0"/>
              <a:t>: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Facilitates communication and coordination among team members.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Scalability</a:t>
            </a:r>
            <a:r>
              <a:rPr lang="en-US" dirty="0"/>
              <a:t>: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Adapts to growing business needs without requiring extensive resources.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Data-Driven Insights</a:t>
            </a:r>
            <a:r>
              <a:rPr lang="en-US" dirty="0"/>
              <a:t>: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Provides analytics to optimize performance and identify improvement areas.</a:t>
            </a:r>
          </a:p>
          <a:p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85DF519-1105-929C-6EC0-1EBA404B0E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Benefits of BPM and Workflow Automation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8786586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32350E5-B6F3-4DE0-0EFD-C571AD7BCD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374" y="1295400"/>
            <a:ext cx="9134168" cy="3970364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9FC4F249-8154-6C09-1144-5BD7C858CF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Appian vs Camunda</a:t>
            </a:r>
          </a:p>
        </p:txBody>
      </p:sp>
    </p:spTree>
    <p:extLst>
      <p:ext uri="{BB962C8B-B14F-4D97-AF65-F5344CB8AC3E}">
        <p14:creationId xmlns:p14="http://schemas.microsoft.com/office/powerpoint/2010/main" val="348228529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FC4F249-8154-6C09-1144-5BD7C858CF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Appian vs Camunda - Cons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1A04D0A-C90E-7FBD-F136-C547795A8E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9200"/>
            <a:ext cx="9144000" cy="5774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09324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FC4F249-8154-6C09-1144-5BD7C858CF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Appian vs Camunda - Cons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0B962A-B29F-3D4F-39A1-C6C68709D1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0" y="1447800"/>
            <a:ext cx="9131710" cy="4376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72369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F1D9262-D376-E667-2736-98D412B571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490"/>
          <a:stretch/>
        </p:blipFill>
        <p:spPr>
          <a:xfrm>
            <a:off x="0" y="1828800"/>
            <a:ext cx="9144000" cy="3524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50235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AEC7865-8E79-463F-A447-43272E2F39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4" y="1584800"/>
            <a:ext cx="9137172" cy="368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70495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EB88C69-C11D-D88D-1063-D4FFC521BD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05557"/>
            <a:ext cx="9144000" cy="4929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20150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D12B2-AB4B-D18A-98D1-A356A19B1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Clusters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044DBB-C2BB-7F9D-301D-A970C3946457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57201" y="1381125"/>
            <a:ext cx="8228012" cy="1514475"/>
          </a:xfrm>
        </p:spPr>
        <p:txBody>
          <a:bodyPr/>
          <a:lstStyle/>
          <a:p>
            <a:r>
              <a:rPr lang="en-US" dirty="0"/>
              <a:t>A cluster is a provided group of nodes that run Camunda 8. </a:t>
            </a:r>
          </a:p>
          <a:p>
            <a:r>
              <a:rPr lang="en-US" dirty="0"/>
              <a:t>By default, Camunda 8 clusters are production-ready.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DC1B08-A66B-024D-BE04-D46F73E144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971799"/>
            <a:ext cx="7924800" cy="3516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00725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21362AD-8ED0-5E6A-CF30-2DF73C400351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 lnSpcReduction="10000"/>
          </a:bodyPr>
          <a:lstStyle/>
          <a:p>
            <a:r>
              <a:rPr lang="en-IN" dirty="0"/>
              <a:t>Step 1</a:t>
            </a:r>
          </a:p>
          <a:p>
            <a:r>
              <a:rPr lang="en-IN" b="0" i="0" dirty="0">
                <a:solidFill>
                  <a:srgbClr val="212121"/>
                </a:solidFill>
                <a:effectLst/>
                <a:latin typeface="Inter"/>
                <a:hlinkClick r:id="rId2"/>
              </a:rPr>
              <a:t>http://localhost:8081/api/login?username=demo&amp;password=demo</a:t>
            </a:r>
            <a:endParaRPr lang="en-IN" b="0" i="0" dirty="0">
              <a:solidFill>
                <a:srgbClr val="212121"/>
              </a:solidFill>
              <a:effectLst/>
              <a:latin typeface="Inter"/>
            </a:endParaRPr>
          </a:p>
          <a:p>
            <a:endParaRPr lang="en-IN" dirty="0">
              <a:solidFill>
                <a:srgbClr val="212121"/>
              </a:solidFill>
              <a:latin typeface="Inter"/>
            </a:endParaRPr>
          </a:p>
          <a:p>
            <a:r>
              <a:rPr lang="en-IN" dirty="0">
                <a:solidFill>
                  <a:srgbClr val="212121"/>
                </a:solidFill>
                <a:latin typeface="Inter"/>
              </a:rPr>
              <a:t>Step2</a:t>
            </a:r>
          </a:p>
          <a:p>
            <a:r>
              <a:rPr lang="en-IN" b="0" i="0" dirty="0">
                <a:solidFill>
                  <a:srgbClr val="212121"/>
                </a:solidFill>
                <a:effectLst/>
                <a:latin typeface="Inter"/>
                <a:hlinkClick r:id="rId3"/>
              </a:rPr>
              <a:t>http://localhost:8081/swagger-ui.html</a:t>
            </a:r>
            <a:endParaRPr lang="en-IN" b="0" i="0" dirty="0">
              <a:solidFill>
                <a:srgbClr val="212121"/>
              </a:solidFill>
              <a:effectLst/>
              <a:latin typeface="Inter"/>
            </a:endParaRPr>
          </a:p>
          <a:p>
            <a:r>
              <a:rPr lang="en-IN" dirty="0"/>
              <a:t>Or</a:t>
            </a:r>
          </a:p>
          <a:p>
            <a:r>
              <a:rPr lang="en-US" dirty="0"/>
              <a:t>curl -c cookie.txt -X POST "http://localhost:8081/</a:t>
            </a:r>
            <a:r>
              <a:rPr lang="en-US" dirty="0" err="1"/>
              <a:t>api</a:t>
            </a:r>
            <a:r>
              <a:rPr lang="en-US" dirty="0"/>
              <a:t>/</a:t>
            </a:r>
            <a:r>
              <a:rPr lang="en-US" dirty="0" err="1"/>
              <a:t>login?username</a:t>
            </a:r>
            <a:r>
              <a:rPr lang="en-US" dirty="0"/>
              <a:t>=</a:t>
            </a:r>
            <a:r>
              <a:rPr lang="en-US" dirty="0" err="1"/>
              <a:t>demo&amp;password</a:t>
            </a:r>
            <a:r>
              <a:rPr lang="en-US" dirty="0"/>
              <a:t>=demo"</a:t>
            </a:r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F4816EE-6CB6-9E66-E665-9A056E97EC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Process Information</a:t>
            </a:r>
          </a:p>
        </p:txBody>
      </p:sp>
    </p:spTree>
    <p:extLst>
      <p:ext uri="{BB962C8B-B14F-4D97-AF65-F5344CB8AC3E}">
        <p14:creationId xmlns:p14="http://schemas.microsoft.com/office/powerpoint/2010/main" val="314249868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21362AD-8ED0-5E6A-CF30-2DF73C400351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r>
              <a:rPr lang="en-IN" dirty="0"/>
              <a:t>H:\git\repository\boamsdec2021\elkmsdemo</a:t>
            </a:r>
          </a:p>
          <a:p>
            <a:endParaRPr lang="en-IN" dirty="0"/>
          </a:p>
          <a:p>
            <a:r>
              <a:rPr lang="en-IN"/>
              <a:t>https://www.elastic.co/guide/en/elasticsearch/reference/7.17/rest-apis.html</a:t>
            </a:r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F4816EE-6CB6-9E66-E665-9A056E97EC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Spring boot Elastic</a:t>
            </a:r>
          </a:p>
        </p:txBody>
      </p:sp>
    </p:spTree>
    <p:extLst>
      <p:ext uri="{BB962C8B-B14F-4D97-AF65-F5344CB8AC3E}">
        <p14:creationId xmlns:p14="http://schemas.microsoft.com/office/powerpoint/2010/main" val="194253267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D7427A7-8F84-297E-22B8-858FC5EF076B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 job has the following properties:</a:t>
            </a:r>
          </a:p>
          <a:p>
            <a:pPr lvl="1"/>
            <a:r>
              <a:rPr lang="en-US" dirty="0"/>
              <a:t>Type: Describes the work item and is defined in each task in the process. The type is referenced by workers to request the jobs they can perform.</a:t>
            </a:r>
          </a:p>
          <a:p>
            <a:pPr lvl="1"/>
            <a:r>
              <a:rPr lang="en-US" dirty="0"/>
              <a:t>Custom headers: Additional static metadata that is defined in the process. Custom headers are used to configure reusable job workers (e.g. a notify Slack worker might read out the Slack channel from its header.)</a:t>
            </a:r>
          </a:p>
          <a:p>
            <a:pPr lvl="1"/>
            <a:r>
              <a:rPr lang="en-US" dirty="0"/>
              <a:t>Key: Unique key to identify a job. The key is used to hand in the results of a job execution, or to report failures during job execution.</a:t>
            </a:r>
          </a:p>
          <a:p>
            <a:pPr lvl="1"/>
            <a:r>
              <a:rPr lang="en-US" dirty="0"/>
              <a:t>Variables: The contextual/business data of the process instance required by the worker to do its work.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729E9B4-1495-CBB1-5BA4-C3020A5E5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Job Workers</a:t>
            </a:r>
          </a:p>
        </p:txBody>
      </p:sp>
    </p:spTree>
    <p:extLst>
      <p:ext uri="{BB962C8B-B14F-4D97-AF65-F5344CB8AC3E}">
        <p14:creationId xmlns:p14="http://schemas.microsoft.com/office/powerpoint/2010/main" val="347310128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1"/>
</p:tagLst>
</file>

<file path=ppt/theme/theme1.xml><?xml version="1.0" encoding="utf-8"?>
<a:theme xmlns:a="http://schemas.openxmlformats.org/drawingml/2006/main" name="Pencils_02_2012">
  <a:themeElements>
    <a:clrScheme name="SWF Template">
      <a:dk1>
        <a:srgbClr val="000000"/>
      </a:dk1>
      <a:lt1>
        <a:sysClr val="window" lastClr="FFFFFF"/>
      </a:lt1>
      <a:dk2>
        <a:srgbClr val="002266"/>
      </a:dk2>
      <a:lt2>
        <a:srgbClr val="BBBB00"/>
      </a:lt2>
      <a:accent1>
        <a:srgbClr val="00BBEE"/>
      </a:accent1>
      <a:accent2>
        <a:srgbClr val="FF9900"/>
      </a:accent2>
      <a:accent3>
        <a:srgbClr val="BBBB00"/>
      </a:accent3>
      <a:accent4>
        <a:srgbClr val="002266"/>
      </a:accent4>
      <a:accent5>
        <a:srgbClr val="DD4411"/>
      </a:accent5>
      <a:accent6>
        <a:srgbClr val="E1DD00"/>
      </a:accent6>
      <a:hlink>
        <a:srgbClr val="FF9900"/>
      </a:hlink>
      <a:folHlink>
        <a:srgbClr val="002266"/>
      </a:folHlink>
    </a:clrScheme>
    <a:fontScheme name="Accentur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104DE32136F4D4F8B91DE44C434FF89" ma:contentTypeVersion="0" ma:contentTypeDescription="Create a new document." ma:contentTypeScope="" ma:versionID="51781ce6f9edcc76a54a87506d8d8857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c64490b4aec6201516c3a874156f37b2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>
  <documentManagement/>
</p:properties>
</file>

<file path=customXml/itemProps1.xml><?xml version="1.0" encoding="utf-8"?>
<ds:datastoreItem xmlns:ds="http://schemas.openxmlformats.org/officeDocument/2006/customXml" ds:itemID="{C81C72F5-E8DF-4294-BFF4-1725915F864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69A6220E-5020-4ACE-A33D-0A412E4F470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514F291-B47C-48A1-B199-EBD0A7B4E780}">
  <ds:schemaRefs>
    <ds:schemaRef ds:uri="http://schemas.microsoft.com/office/infopath/2007/PartnerControls"/>
    <ds:schemaRef ds:uri="http://purl.org/dc/elements/1.1/"/>
    <ds:schemaRef ds:uri="http://purl.org/dc/terms/"/>
    <ds:schemaRef ds:uri="http://schemas.microsoft.com/office/2006/documentManagement/types"/>
    <ds:schemaRef ds:uri="http://purl.org/dc/dcmitype/"/>
    <ds:schemaRef ds:uri="http://www.w3.org/XML/1998/namespace"/>
    <ds:schemaRef ds:uri="http://schemas.openxmlformats.org/package/2006/metadata/core-properties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Pencils_02_2012</Template>
  <TotalTime>17687</TotalTime>
  <Words>3795</Words>
  <Application>Microsoft Office PowerPoint</Application>
  <PresentationFormat>On-screen Show (4:3)</PresentationFormat>
  <Paragraphs>486</Paragraphs>
  <Slides>100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100</vt:i4>
      </vt:variant>
    </vt:vector>
  </HeadingPairs>
  <TitlesOfParts>
    <vt:vector size="104" baseType="lpstr">
      <vt:lpstr>Arial</vt:lpstr>
      <vt:lpstr>Calibri</vt:lpstr>
      <vt:lpstr>Inter</vt:lpstr>
      <vt:lpstr>Pencils_02_2012</vt:lpstr>
      <vt:lpstr>PowerPoint Presentation</vt:lpstr>
      <vt:lpstr>Goals</vt:lpstr>
      <vt:lpstr>Business Process Management Platforms</vt:lpstr>
      <vt:lpstr>Introduction to BPM and Workflow Automation</vt:lpstr>
      <vt:lpstr>Key Elements of BPM</vt:lpstr>
      <vt:lpstr>Key Elements of BPM</vt:lpstr>
      <vt:lpstr>Workflow Automation</vt:lpstr>
      <vt:lpstr>Key Features of Workflow Automation</vt:lpstr>
      <vt:lpstr>Benefits of BPM and Workflow Automation</vt:lpstr>
      <vt:lpstr>BPM Tools and Workflow Automation Platforms</vt:lpstr>
      <vt:lpstr>Common Use Cases</vt:lpstr>
      <vt:lpstr>Process Modeling with BPMN 2.0</vt:lpstr>
      <vt:lpstr>Key Objectives of BPMN 2.0</vt:lpstr>
      <vt:lpstr>Core Components of BPMN 2.0</vt:lpstr>
      <vt:lpstr>Core Components of BPMN 2.0</vt:lpstr>
      <vt:lpstr>Core Components of BPMN 2.0</vt:lpstr>
      <vt:lpstr>Core Components of BPMN 2.0</vt:lpstr>
      <vt:lpstr>Core Components of BPMN 2.0</vt:lpstr>
      <vt:lpstr>Example BPMN 2.0 Workflow</vt:lpstr>
      <vt:lpstr>Benefits of BPMN 2.0 for Process Modeling</vt:lpstr>
      <vt:lpstr>BPMN 2.0 Tools</vt:lpstr>
      <vt:lpstr>Process Automation with BPMN 2.0</vt:lpstr>
      <vt:lpstr>Key Steps in Process Automation with BPMN 2.0</vt:lpstr>
      <vt:lpstr>Key Steps in Process Automation with BPMN 2.0</vt:lpstr>
      <vt:lpstr>Key Steps in Process Automation with BPMN 2.0</vt:lpstr>
      <vt:lpstr>Key BPMN 2.0 Features for Automation</vt:lpstr>
      <vt:lpstr>Key BPMN 2.0 Features for Automation</vt:lpstr>
      <vt:lpstr>Key BPMN 2.0 Features for Automation</vt:lpstr>
      <vt:lpstr>Example: Automated Leave Request Process</vt:lpstr>
      <vt:lpstr>Example: Automated Leave Request Process</vt:lpstr>
      <vt:lpstr>Example: Automated Leave Request Process</vt:lpstr>
      <vt:lpstr>Example: Automated Leave Request Process</vt:lpstr>
      <vt:lpstr>Benefits of Automating Processes with BPMN 2.0</vt:lpstr>
      <vt:lpstr>Common BPMN Patterns</vt:lpstr>
      <vt:lpstr>BPMN 2.0</vt:lpstr>
      <vt:lpstr>BPMN 2.0</vt:lpstr>
      <vt:lpstr>BPMN 2.0</vt:lpstr>
      <vt:lpstr>BPMN 2.0</vt:lpstr>
      <vt:lpstr>BPMN 2.0</vt:lpstr>
      <vt:lpstr>Common BPMN Patterns</vt:lpstr>
      <vt:lpstr>Common BPMN Patterns</vt:lpstr>
      <vt:lpstr>Common BPMN Patterns</vt:lpstr>
      <vt:lpstr>Best Practices in BPMN 2.0</vt:lpstr>
      <vt:lpstr>Best Practices in BPMN 2.0</vt:lpstr>
      <vt:lpstr>Best Practices in BPMN 2.0</vt:lpstr>
      <vt:lpstr>Best Practices in BPMN 2.0</vt:lpstr>
      <vt:lpstr>Pitfalls to Avoid</vt:lpstr>
      <vt:lpstr>About Camunda</vt:lpstr>
      <vt:lpstr>Common Camunda Uses </vt:lpstr>
      <vt:lpstr>Camunda</vt:lpstr>
      <vt:lpstr>Camunda Platform 7</vt:lpstr>
      <vt:lpstr>Camunda 8</vt:lpstr>
      <vt:lpstr>Camunda Advantages</vt:lpstr>
      <vt:lpstr>Customers</vt:lpstr>
      <vt:lpstr>Camunda 7 vs Camunda 8</vt:lpstr>
      <vt:lpstr>Architecture and Engine</vt:lpstr>
      <vt:lpstr>Deployment Options</vt:lpstr>
      <vt:lpstr>Process Execution</vt:lpstr>
      <vt:lpstr>User Interfaces</vt:lpstr>
      <vt:lpstr>Workflow Modeling</vt:lpstr>
      <vt:lpstr>Scalability</vt:lpstr>
      <vt:lpstr>Integration and Extensibility</vt:lpstr>
      <vt:lpstr>Event Handling</vt:lpstr>
      <vt:lpstr>Monitoring and Analytics</vt:lpstr>
      <vt:lpstr>Licensing and Cost</vt:lpstr>
      <vt:lpstr>Key Use Cases</vt:lpstr>
      <vt:lpstr>Migration from Camunda 7 to Camunda 8</vt:lpstr>
      <vt:lpstr>Camunda 8 Architecture</vt:lpstr>
      <vt:lpstr>Camunda 8 Core Quality Attributes</vt:lpstr>
      <vt:lpstr>Pre-migration details</vt:lpstr>
      <vt:lpstr>Pre-migration details</vt:lpstr>
      <vt:lpstr>Pre-migration details</vt:lpstr>
      <vt:lpstr>Pre-migration details</vt:lpstr>
      <vt:lpstr>Pre-migration details</vt:lpstr>
      <vt:lpstr>Pre-migration details</vt:lpstr>
      <vt:lpstr>Pre-migration details</vt:lpstr>
      <vt:lpstr>Pre-migration details</vt:lpstr>
      <vt:lpstr>Pre-migration details</vt:lpstr>
      <vt:lpstr>PowerPoint Presentation</vt:lpstr>
      <vt:lpstr>PowerPoint Presentation</vt:lpstr>
      <vt:lpstr>Appian vs Camunda</vt:lpstr>
      <vt:lpstr>Appian vs Camunda</vt:lpstr>
      <vt:lpstr>Appian vs Camunda</vt:lpstr>
      <vt:lpstr>Appian vs Camunda</vt:lpstr>
      <vt:lpstr>Appian vs Camunda</vt:lpstr>
      <vt:lpstr>Appian vs Camunda</vt:lpstr>
      <vt:lpstr>Appian vs Camunda</vt:lpstr>
      <vt:lpstr>Appian vs Camunda</vt:lpstr>
      <vt:lpstr>Appian vs Camunda</vt:lpstr>
      <vt:lpstr>Appian vs Camunda</vt:lpstr>
      <vt:lpstr>Appian vs Camunda - Cons</vt:lpstr>
      <vt:lpstr>Appian vs Camunda - Cons</vt:lpstr>
      <vt:lpstr>PowerPoint Presentation</vt:lpstr>
      <vt:lpstr>PowerPoint Presentation</vt:lpstr>
      <vt:lpstr>PowerPoint Presentation</vt:lpstr>
      <vt:lpstr>Clusters</vt:lpstr>
      <vt:lpstr>Process Information</vt:lpstr>
      <vt:lpstr>Spring boot Elastic</vt:lpstr>
      <vt:lpstr>Job Workers</vt:lpstr>
      <vt:lpstr>PowerPoint Presentation</vt:lpstr>
    </vt:vector>
  </TitlesOfParts>
  <Company>Accenture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erica.l.moeser</dc:creator>
  <dc:description/>
  <cp:lastModifiedBy>Parameswari Ettiappan</cp:lastModifiedBy>
  <cp:revision>2430</cp:revision>
  <dcterms:created xsi:type="dcterms:W3CDTF">2012-03-13T15:47:14Z</dcterms:created>
  <dcterms:modified xsi:type="dcterms:W3CDTF">2024-11-16T15:58:06Z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UseProject">
    <vt:lpwstr>1</vt:lpwstr>
  </property>
  <property fmtid="{D5CDD505-2E9C-101B-9397-08002B2CF9AE}" pid="3" name="ArticulatePath">
    <vt:lpwstr>DH_PPT_012012_LEO</vt:lpwstr>
  </property>
  <property fmtid="{D5CDD505-2E9C-101B-9397-08002B2CF9AE}" pid="4" name="ArticulateGUID">
    <vt:lpwstr>AAA9661D-BB09-40B4-9621-E5DD34F7073B</vt:lpwstr>
  </property>
  <property fmtid="{D5CDD505-2E9C-101B-9397-08002B2CF9AE}" pid="5" name="ArticulateProjectFull">
    <vt:lpwstr>F:\PROJECTS\JohnsonBeesley\Accenture\Accenture_PPT_020412_LEO.ppta</vt:lpwstr>
  </property>
  <property fmtid="{D5CDD505-2E9C-101B-9397-08002B2CF9AE}" pid="6" name="ContentTypeId">
    <vt:lpwstr>0x0101003104DE32136F4D4F8B91DE44C434FF89</vt:lpwstr>
  </property>
</Properties>
</file>